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5CAE699-1D18-434A-B586-26B0C0DAAED2}" type="datetimeFigureOut">
              <a:rPr lang="it-IT" smtClean="0"/>
              <a:t>06/04/2020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95EA4F-B5CF-4706-B975-34054D3313F5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4.gif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jp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96299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ea typeface="+mn-ea"/>
                <a:cs typeface="+mn-cs"/>
              </a:rPr>
              <a:t> </a:t>
            </a:r>
            <a: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>D.A.D.  DIDATTICA IN MODALITA’ ASINCRONA  </a:t>
            </a:r>
            <a:b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>                  </a:t>
            </a:r>
            <a:b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ea typeface="+mn-ea"/>
                <a:cs typeface="+mn-cs"/>
              </a:rPr>
              <a:t> </a:t>
            </a:r>
            <a:r>
              <a:rPr lang="it-IT" sz="2400" dirty="0">
                <a:solidFill>
                  <a:schemeClr val="bg2">
                    <a:lumMod val="75000"/>
                  </a:schemeClr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>N.B.: SVOLGERE LE ATTIVITA’ SOTTO LA SUPERVISIONE DI UN ADULTO  </a:t>
            </a:r>
            <a:r>
              <a:rPr lang="it-IT" sz="2400" dirty="0">
                <a:solidFill>
                  <a:srgbClr val="FF8600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FF8600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2400" dirty="0">
                <a:solidFill>
                  <a:srgbClr val="FF8600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FF8600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>Ciao bambini!!! </a:t>
            </a:r>
            <a:b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> Prepariamoci per svolgere qualche gioco insieme!                                                           Prima di iniziare ricordatevi di:                                               </a:t>
            </a:r>
            <a:b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>   ⦁ Indossare indumenti idonei                                </a:t>
            </a:r>
            <a:b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>   ⦁ Considerare i limiti fisici dell’ambiente circostante</a:t>
            </a:r>
            <a:b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>   ⦁ Usare appoggi o prese in sicurezza</a:t>
            </a:r>
            <a:b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>   ⦁ Assumere comportamenti adeguati per prevenire eventuali infortuni                    </a:t>
            </a:r>
            <a:b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>   ⦁ Concentrarsi sull’esercizio e seguire le indicazioni.         </a:t>
            </a:r>
            <a:br>
              <a:rPr lang="it-IT" sz="1800" dirty="0">
                <a:solidFill>
                  <a:prstClr val="black"/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</a:br>
            <a:r>
              <a:rPr lang="it-IT" sz="1800" dirty="0">
                <a:solidFill>
                  <a:prstClr val="black"/>
                </a:solidFill>
                <a:effectLst/>
                <a:ea typeface="+mn-ea"/>
                <a:cs typeface="+mn-cs"/>
              </a:rPr>
              <a:t>                                                                                        </a:t>
            </a:r>
            <a:br>
              <a:rPr lang="it-IT" sz="18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it-IT" sz="1800" dirty="0">
                <a:solidFill>
                  <a:schemeClr val="bg2">
                    <a:lumMod val="75000"/>
                  </a:schemeClr>
                </a:solidFill>
                <a:effectLst/>
                <a:ea typeface="+mn-ea"/>
                <a:cs typeface="+mn-cs"/>
              </a:rPr>
              <a:t>   </a:t>
            </a:r>
            <a:r>
              <a:rPr lang="it-IT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Kristen ITC" panose="03050502040202030202" pitchFamily="66" charset="0"/>
                <a:ea typeface="+mn-ea"/>
                <a:cs typeface="+mn-cs"/>
              </a:rPr>
              <a:t>…....BUON  DIVERTIMENTO!!!!!!!!!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9"/>
    </mc:Choice>
    <mc:Fallback xmlns="">
      <p:transition spd="slow" advTm="20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7622664" cy="2376264"/>
          </a:xfrm>
        </p:spPr>
        <p:txBody>
          <a:bodyPr>
            <a:normAutofit/>
          </a:bodyPr>
          <a:lstStyle/>
          <a:p>
            <a:r>
              <a:rPr lang="az-Cyrl-AZ" sz="3200" dirty="0" smtClean="0">
                <a:latin typeface="Kristen ITC" panose="03050502040202030202" pitchFamily="66" charset="0"/>
              </a:rPr>
              <a:t>҉</a:t>
            </a:r>
            <a:r>
              <a:rPr lang="it-IT" sz="3200" dirty="0" smtClean="0">
                <a:latin typeface="Kristen ITC" panose="03050502040202030202" pitchFamily="66" charset="0"/>
              </a:rPr>
              <a:t>   </a:t>
            </a:r>
            <a:r>
              <a:rPr lang="it-IT" sz="3200" b="1" i="1" dirty="0" smtClean="0">
                <a:effectLst/>
                <a:latin typeface="Kristen ITC" panose="03050502040202030202" pitchFamily="66" charset="0"/>
              </a:rPr>
              <a:t>EDUCAZIONE FISI CA A </a:t>
            </a:r>
            <a:br>
              <a:rPr lang="it-IT" sz="3200" b="1" i="1" dirty="0" smtClean="0">
                <a:effectLst/>
                <a:latin typeface="Kristen ITC" panose="03050502040202030202" pitchFamily="66" charset="0"/>
              </a:rPr>
            </a:br>
            <a:r>
              <a:rPr lang="it-IT" sz="3200" b="1" i="1" dirty="0">
                <a:effectLst/>
                <a:latin typeface="Kristen ITC" panose="03050502040202030202" pitchFamily="66" charset="0"/>
              </a:rPr>
              <a:t> </a:t>
            </a:r>
            <a:r>
              <a:rPr lang="it-IT" sz="3200" b="1" i="1" dirty="0" smtClean="0">
                <a:effectLst/>
                <a:latin typeface="Kristen ITC" panose="03050502040202030202" pitchFamily="66" charset="0"/>
              </a:rPr>
              <a:t>                 CASA   </a:t>
            </a:r>
            <a:r>
              <a:rPr lang="az-Cyrl-AZ" sz="3200" b="1" i="1" dirty="0" smtClean="0">
                <a:effectLst/>
                <a:latin typeface="Calibri"/>
              </a:rPr>
              <a:t>҉</a:t>
            </a:r>
            <a:r>
              <a:rPr lang="it-IT" sz="3200" b="1" i="1" dirty="0" smtClean="0">
                <a:effectLst/>
                <a:latin typeface="Calibri"/>
              </a:rPr>
              <a:t/>
            </a:r>
            <a:br>
              <a:rPr lang="it-IT" sz="3200" b="1" i="1" dirty="0" smtClean="0">
                <a:effectLst/>
                <a:latin typeface="Calibri"/>
              </a:rPr>
            </a:br>
            <a:r>
              <a:rPr lang="it-IT" sz="3200" b="1" i="1" dirty="0">
                <a:effectLst/>
                <a:latin typeface="Calibri"/>
              </a:rPr>
              <a:t/>
            </a:r>
            <a:br>
              <a:rPr lang="it-IT" sz="3200" b="1" i="1" dirty="0">
                <a:effectLst/>
                <a:latin typeface="Calibri"/>
              </a:rPr>
            </a:br>
            <a:endParaRPr lang="it-IT" sz="3200" dirty="0">
              <a:latin typeface="Kristen ITC" panose="03050502040202030202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2560" y="1988840"/>
            <a:ext cx="7406640" cy="4680520"/>
          </a:xfrm>
        </p:spPr>
        <p:txBody>
          <a:bodyPr/>
          <a:lstStyle/>
          <a:p>
            <a:r>
              <a:rPr lang="it-IT" sz="2800" i="1" dirty="0">
                <a:latin typeface="Kristen ITC" panose="03050502040202030202" pitchFamily="66" charset="0"/>
              </a:rPr>
              <a:t>CIAO A TUTTI!!!!!! </a:t>
            </a:r>
          </a:p>
          <a:p>
            <a:r>
              <a:rPr lang="it-IT" sz="2800" i="1" dirty="0">
                <a:latin typeface="Kristen ITC" panose="03050502040202030202" pitchFamily="66" charset="0"/>
              </a:rPr>
              <a:t>Sono  MARTINA.  Ho pensato a nuovi giochi in movimento per voi da provare questa settimana…</a:t>
            </a:r>
          </a:p>
          <a:p>
            <a:endParaRPr lang="it-IT" sz="2800" i="1" dirty="0">
              <a:latin typeface="Kristen ITC" panose="03050502040202030202" pitchFamily="66" charset="0"/>
            </a:endParaRPr>
          </a:p>
          <a:p>
            <a:r>
              <a:rPr lang="it-IT" sz="2800" i="1" dirty="0">
                <a:latin typeface="Kristen ITC" panose="03050502040202030202" pitchFamily="66" charset="0"/>
              </a:rPr>
              <a:t>    SIETE TUTTI PRONTI?</a:t>
            </a:r>
          </a:p>
          <a:p>
            <a:endParaRPr lang="it-IT" sz="2400" i="1" dirty="0">
              <a:latin typeface="Kristen ITC" panose="03050502040202030202" pitchFamily="66" charset="0"/>
            </a:endParaRPr>
          </a:p>
          <a:p>
            <a:r>
              <a:rPr lang="it-IT" sz="1200" i="1" dirty="0">
                <a:latin typeface="Kristen ITC" panose="03050502040202030202" pitchFamily="66" charset="0"/>
              </a:rPr>
              <a:t>REDATTORE: Martina Celi</a:t>
            </a:r>
          </a:p>
          <a:p>
            <a:endParaRPr lang="it-IT" sz="1200" i="1" dirty="0">
              <a:latin typeface="Kristen ITC" panose="03050502040202030202" pitchFamily="66" charset="0"/>
            </a:endParaRPr>
          </a:p>
          <a:p>
            <a:r>
              <a:rPr lang="it-IT" sz="1200" i="1" dirty="0">
                <a:latin typeface="Kristen ITC" panose="03050502040202030202" pitchFamily="66" charset="0"/>
              </a:rPr>
              <a:t>Esperto progetto SPORT E SCUOLA COMPAGNI </a:t>
            </a:r>
          </a:p>
          <a:p>
            <a:r>
              <a:rPr lang="it-IT" sz="1200" i="1" dirty="0">
                <a:latin typeface="Kristen ITC" panose="03050502040202030202" pitchFamily="66" charset="0"/>
              </a:rPr>
              <a:t> DI BANCO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7468"/>
            <a:ext cx="1936998" cy="223122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6"/>
    </mc:Choice>
    <mc:Fallback xmlns="">
      <p:transition spd="slow" advTm="14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354480"/>
          </a:xfrm>
        </p:spPr>
        <p:txBody>
          <a:bodyPr>
            <a:normAutofit fontScale="90000"/>
          </a:bodyPr>
          <a:lstStyle/>
          <a:p>
            <a:pPr marL="342900" indent="-342900">
              <a:buBlip>
                <a:blip r:embed="rId4"/>
              </a:buBlip>
            </a:pPr>
            <a:r>
              <a:rPr lang="it-IT" sz="2400" b="1" i="1" dirty="0" smtClean="0">
                <a:effectLst/>
                <a:latin typeface="Kristen ITC" panose="03050502040202030202" pitchFamily="66" charset="0"/>
              </a:rPr>
              <a:t>PRIMO GIOCO:</a:t>
            </a:r>
            <a:br>
              <a:rPr lang="it-IT" sz="2400" b="1" i="1" dirty="0" smtClean="0">
                <a:effectLst/>
                <a:latin typeface="Kristen ITC" panose="03050502040202030202" pitchFamily="66" charset="0"/>
              </a:rPr>
            </a:br>
            <a:r>
              <a:rPr lang="it-IT" sz="18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  <a:t>prendete 3 fogli bianchi e disegnate un grande punto rosso sul primo, un altro  giallo sul secondo e un ultimo verde sul terzo.</a:t>
            </a:r>
            <a:br>
              <a:rPr lang="it-IT" sz="18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</a:br>
            <a:r>
              <a:rPr lang="it-IT" sz="18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  <a:t>Come fossero le luci di un semaforo!!!!!</a:t>
            </a:r>
            <a:br>
              <a:rPr lang="it-IT" sz="18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</a:br>
            <a:r>
              <a:rPr lang="it-IT" sz="18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  <a:t>Poi……..</a:t>
            </a:r>
            <a:endParaRPr lang="it-IT" sz="1800" b="1" i="1" dirty="0">
              <a:effectLst/>
              <a:latin typeface="Kristen ITC" panose="03050502040202030202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435608" y="1772816"/>
            <a:ext cx="3657600" cy="5085184"/>
          </a:xfrm>
        </p:spPr>
        <p:txBody>
          <a:bodyPr>
            <a:normAutofit/>
          </a:bodyPr>
          <a:lstStyle/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1)Liberate la stanza intorno a voi</a:t>
            </a: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2) Chiedete ad un genitore o un fratello di fare il VIGILE e scegliere il colore del semaforo!</a:t>
            </a: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3) Al VERDE: saltate come ranocchie  </a:t>
            </a: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4) Al GIALLO : solo balzelli a piedi uniti</a:t>
            </a: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5</a:t>
            </a:r>
            <a:r>
              <a:rPr lang="it-IT" sz="14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) Al ROSSO: parcheggio a terra </a:t>
            </a:r>
          </a:p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Come macchinine!!!!</a:t>
            </a:r>
          </a:p>
          <a:p>
            <a:pPr marL="82296" indent="0">
              <a:buNone/>
            </a:pPr>
            <a:endParaRPr lang="it-IT" dirty="0" smtClean="0"/>
          </a:p>
          <a:p>
            <a:pPr marL="82296" indent="0">
              <a:buNone/>
            </a:pPr>
            <a:r>
              <a:rPr lang="it-IT" sz="2000" b="1" i="1" dirty="0" smtClean="0">
                <a:latin typeface="Kristen ITC" panose="03050502040202030202" pitchFamily="66" charset="0"/>
              </a:rPr>
              <a:t>…MA non solo…..</a:t>
            </a:r>
            <a:endParaRPr lang="it-IT" sz="2000" b="1" i="1" dirty="0">
              <a:latin typeface="Kristen ITC" panose="03050502040202030202" pitchFamily="66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5157788" y="3309420"/>
            <a:ext cx="360040" cy="247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78" y="4293669"/>
            <a:ext cx="390178" cy="31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55" y="5877272"/>
            <a:ext cx="390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15826"/>
            <a:ext cx="1562100" cy="157753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01" y="2380533"/>
            <a:ext cx="1841234" cy="143529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57" y="5393358"/>
            <a:ext cx="1999079" cy="129614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20"/>
    </mc:Choice>
    <mc:Fallback xmlns="">
      <p:transition spd="slow" advTm="48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406640" cy="1988982"/>
          </a:xfrm>
        </p:spPr>
        <p:txBody>
          <a:bodyPr>
            <a:normAutofit/>
          </a:bodyPr>
          <a:lstStyle/>
          <a:p>
            <a:r>
              <a:rPr lang="it-IT" sz="2400" b="1" i="1" dirty="0" smtClean="0">
                <a:latin typeface="Kristen ITC" panose="03050502040202030202" pitchFamily="66" charset="0"/>
              </a:rPr>
              <a:t>Il vigile di fronte a voi ,quando il semaforo è VERDE  oppure GIALLO, deve indicarvi se dovete  muovervi spostandovi verso DESTRA, SINISTRA oppure IN  AVANTI!!!!!!</a:t>
            </a:r>
            <a:endParaRPr lang="it-IT" sz="2400" b="1" i="1" dirty="0">
              <a:latin typeface="Kristen ITC" panose="03050502040202030202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2560" y="2348880"/>
            <a:ext cx="7406640" cy="4320480"/>
          </a:xfrm>
        </p:spPr>
        <p:txBody>
          <a:bodyPr/>
          <a:lstStyle/>
          <a:p>
            <a:endParaRPr lang="it-IT" dirty="0" smtClean="0"/>
          </a:p>
          <a:p>
            <a:r>
              <a:rPr lang="it-IT" sz="2400" b="1" i="1" dirty="0" smtClean="0">
                <a:latin typeface="Kristen ITC" panose="03050502040202030202" pitchFamily="66" charset="0"/>
              </a:rPr>
              <a:t>Ad esempio: </a:t>
            </a:r>
          </a:p>
          <a:p>
            <a:endParaRPr lang="it-IT" sz="2400" b="1" i="1" dirty="0">
              <a:latin typeface="Kristen ITC" panose="03050502040202030202" pitchFamily="66" charset="0"/>
            </a:endParaRPr>
          </a:p>
          <a:p>
            <a:r>
              <a:rPr lang="it-IT" sz="2000" b="1" i="1" dirty="0" smtClean="0">
                <a:latin typeface="Kristen ITC" panose="03050502040202030202" pitchFamily="66" charset="0"/>
              </a:rPr>
              <a:t>Semaforo verde       </a:t>
            </a:r>
          </a:p>
          <a:p>
            <a:r>
              <a:rPr lang="it-IT" sz="2000" b="1" i="1" dirty="0">
                <a:latin typeface="Kristen ITC" panose="03050502040202030202" pitchFamily="66" charset="0"/>
              </a:rPr>
              <a:t> </a:t>
            </a:r>
            <a:r>
              <a:rPr lang="it-IT" sz="2000" b="1" i="1" dirty="0" smtClean="0">
                <a:latin typeface="Kristen ITC" panose="03050502040202030202" pitchFamily="66" charset="0"/>
              </a:rPr>
              <a:t>     a destra:</a:t>
            </a:r>
          </a:p>
          <a:p>
            <a:endParaRPr lang="it-IT" sz="2000" b="1" i="1" dirty="0">
              <a:latin typeface="Kristen ITC" panose="03050502040202030202" pitchFamily="66" charset="0"/>
            </a:endParaRPr>
          </a:p>
          <a:p>
            <a:endParaRPr lang="it-IT" sz="2000" b="1" i="1" dirty="0" smtClean="0">
              <a:latin typeface="Kristen ITC" panose="03050502040202030202" pitchFamily="66" charset="0"/>
            </a:endParaRPr>
          </a:p>
          <a:p>
            <a:endParaRPr lang="it-IT" sz="2000" b="1" i="1" dirty="0">
              <a:latin typeface="Kristen ITC" panose="03050502040202030202" pitchFamily="66" charset="0"/>
            </a:endParaRPr>
          </a:p>
          <a:p>
            <a:r>
              <a:rPr lang="it-IT" sz="2000" b="1" i="1" dirty="0" smtClean="0">
                <a:latin typeface="Kristen ITC" panose="03050502040202030202" pitchFamily="66" charset="0"/>
              </a:rPr>
              <a:t>Semaforo verde </a:t>
            </a:r>
          </a:p>
          <a:p>
            <a:r>
              <a:rPr lang="it-IT" sz="2000" b="1" i="1" dirty="0">
                <a:latin typeface="Kristen ITC" panose="03050502040202030202" pitchFamily="66" charset="0"/>
              </a:rPr>
              <a:t> </a:t>
            </a:r>
            <a:r>
              <a:rPr lang="it-IT" sz="2000" b="1" i="1" dirty="0" smtClean="0">
                <a:latin typeface="Kristen ITC" panose="03050502040202030202" pitchFamily="66" charset="0"/>
              </a:rPr>
              <a:t>      a sinistra:</a:t>
            </a:r>
            <a:endParaRPr lang="it-IT" sz="2000" b="1" i="1" dirty="0">
              <a:latin typeface="Kristen ITC" panose="03050502040202030202" pitchFamily="66" charset="0"/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4427984" y="3821126"/>
            <a:ext cx="360040" cy="399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4393913" y="5977748"/>
            <a:ext cx="360040" cy="403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73287"/>
            <a:ext cx="3152775" cy="1447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89" y="4913312"/>
            <a:ext cx="2990850" cy="1524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32"/>
    </mc:Choice>
    <mc:Fallback xmlns="">
      <p:transition spd="slow" advTm="21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98496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it-IT" sz="2400" b="1" i="1" dirty="0" smtClean="0">
                <a:effectLst/>
                <a:latin typeface="Kristen ITC" panose="03050502040202030202" pitchFamily="66" charset="0"/>
              </a:rPr>
              <a:t>SECONDO GIOCO:</a:t>
            </a:r>
            <a:br>
              <a:rPr lang="it-IT" sz="2400" b="1" i="1" dirty="0" smtClean="0">
                <a:effectLst/>
                <a:latin typeface="Kristen ITC" panose="03050502040202030202" pitchFamily="66" charset="0"/>
              </a:rPr>
            </a:br>
            <a:r>
              <a:rPr lang="it-IT" sz="16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  <a:t>prendete una scatola vuota, oppure un cestino, e posizionatelo in un lato della stanza.</a:t>
            </a:r>
            <a:br>
              <a:rPr lang="it-IT" sz="16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</a:br>
            <a:r>
              <a:rPr lang="it-IT" sz="16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  <a:t>Mettetevi sul lato opposto con un pallone morbido e chiedete l’aiuto di un familiare che vi indichi la modalità di lancio.</a:t>
            </a:r>
            <a:endParaRPr lang="it-IT" sz="2400" b="1" i="1" dirty="0">
              <a:effectLst/>
              <a:latin typeface="Kristen ITC" panose="03050502040202030202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772816"/>
            <a:ext cx="3657600" cy="4896544"/>
          </a:xfrm>
        </p:spPr>
        <p:txBody>
          <a:bodyPr/>
          <a:lstStyle/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A Seconda del comando  cercate di fare canestro in una delle seguenti modalità:</a:t>
            </a: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1)Lancio  in  piedi con entrambe le mani.</a:t>
            </a: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2)Lancio in piedi solo la mano </a:t>
            </a:r>
          </a:p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Indicata dal vostro familiare</a:t>
            </a: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3)Lancio </a:t>
            </a:r>
            <a:r>
              <a:rPr lang="it-IT" sz="14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a due mani ma in equilibrio su un </a:t>
            </a:r>
            <a:r>
              <a:rPr lang="it-IT" sz="1400" b="1" i="1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piede</a:t>
            </a: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endParaRPr lang="it-IT" sz="1400" b="1" i="1" dirty="0" smtClean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82296" lvl="0" indent="0">
              <a:buClr>
                <a:srgbClr val="838D9B"/>
              </a:buClr>
              <a:buNone/>
            </a:pPr>
            <a:r>
              <a:rPr lang="it-IT" sz="1400" b="1" i="1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………IN PIU’…………</a:t>
            </a:r>
            <a:endParaRPr lang="it-IT" sz="1400" b="1" i="1" dirty="0">
              <a:solidFill>
                <a:prstClr val="black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1567061" cy="1440161"/>
          </a:xfrm>
        </p:spPr>
      </p:pic>
      <p:sp>
        <p:nvSpPr>
          <p:cNvPr id="5" name="Freccia a destra 4"/>
          <p:cNvSpPr/>
          <p:nvPr/>
        </p:nvSpPr>
        <p:spPr>
          <a:xfrm>
            <a:off x="4823116" y="2938066"/>
            <a:ext cx="360040" cy="247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16" y="4077072"/>
            <a:ext cx="390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16" y="5301208"/>
            <a:ext cx="390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56992"/>
            <a:ext cx="1714872" cy="144016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97152"/>
            <a:ext cx="1795394" cy="170944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53"/>
    </mc:Choice>
    <mc:Fallback xmlns="">
      <p:transition spd="slow" advTm="56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340910"/>
          </a:xfrm>
        </p:spPr>
        <p:txBody>
          <a:bodyPr>
            <a:normAutofit/>
          </a:bodyPr>
          <a:lstStyle/>
          <a:p>
            <a:r>
              <a:rPr lang="it-IT" sz="2400" b="1" i="1" dirty="0" smtClean="0">
                <a:effectLst/>
                <a:latin typeface="Kristen ITC" panose="03050502040202030202" pitchFamily="66" charset="0"/>
              </a:rPr>
              <a:t>Per rendere il gioco ancora più divertente  disponetevi sul lato opposto della stanza rivolti di schiena al canestro  e…… </a:t>
            </a:r>
            <a:endParaRPr lang="it-IT" sz="2400" b="1" i="1" dirty="0">
              <a:effectLst/>
              <a:latin typeface="Kristen ITC" panose="03050502040202030202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2560" y="1844824"/>
            <a:ext cx="7406640" cy="5013176"/>
          </a:xfrm>
        </p:spPr>
        <p:txBody>
          <a:bodyPr>
            <a:normAutofit/>
          </a:bodyPr>
          <a:lstStyle/>
          <a:p>
            <a:endParaRPr lang="it-IT" sz="2000" dirty="0" smtClean="0">
              <a:latin typeface="Kristen ITC" panose="03050502040202030202" pitchFamily="66" charset="0"/>
            </a:endParaRPr>
          </a:p>
          <a:p>
            <a:r>
              <a:rPr lang="it-IT" sz="2000" b="1" i="1" dirty="0" smtClean="0">
                <a:latin typeface="Kristen ITC" panose="03050502040202030202" pitchFamily="66" charset="0"/>
              </a:rPr>
              <a:t>1)Correte sul posto a ginocchia</a:t>
            </a:r>
          </a:p>
          <a:p>
            <a:r>
              <a:rPr lang="it-IT" sz="2000" b="1" i="1" dirty="0">
                <a:latin typeface="Kristen ITC" panose="03050502040202030202" pitchFamily="66" charset="0"/>
              </a:rPr>
              <a:t> </a:t>
            </a:r>
            <a:r>
              <a:rPr lang="it-IT" sz="2000" b="1" i="1" dirty="0" smtClean="0">
                <a:latin typeface="Kristen ITC" panose="03050502040202030202" pitchFamily="66" charset="0"/>
              </a:rPr>
              <a:t>  alte con il pallone tra le mani.</a:t>
            </a:r>
          </a:p>
          <a:p>
            <a:r>
              <a:rPr lang="it-IT" sz="2000" b="1" i="1" dirty="0">
                <a:latin typeface="Kristen ITC" panose="03050502040202030202" pitchFamily="66" charset="0"/>
              </a:rPr>
              <a:t> </a:t>
            </a:r>
            <a:r>
              <a:rPr lang="it-IT" sz="2000" b="1" i="1" dirty="0" smtClean="0">
                <a:latin typeface="Kristen ITC" panose="03050502040202030202" pitchFamily="66" charset="0"/>
              </a:rPr>
              <a:t> al VIA del vostro familiare giratevi,</a:t>
            </a:r>
          </a:p>
          <a:p>
            <a:r>
              <a:rPr lang="it-IT" sz="2000" b="1" i="1" dirty="0">
                <a:latin typeface="Kristen ITC" panose="03050502040202030202" pitchFamily="66" charset="0"/>
              </a:rPr>
              <a:t> </a:t>
            </a:r>
            <a:r>
              <a:rPr lang="it-IT" sz="2000" b="1" i="1" dirty="0" smtClean="0">
                <a:latin typeface="Kristen ITC" panose="03050502040202030202" pitchFamily="66" charset="0"/>
              </a:rPr>
              <a:t> fermatevi e tirate al canestro.</a:t>
            </a:r>
          </a:p>
          <a:p>
            <a:endParaRPr lang="it-IT" sz="2000" b="1" i="1" dirty="0">
              <a:latin typeface="Kristen ITC" panose="03050502040202030202" pitchFamily="66" charset="0"/>
            </a:endParaRPr>
          </a:p>
          <a:p>
            <a:endParaRPr lang="it-IT" sz="2000" b="1" i="1" dirty="0" smtClean="0">
              <a:latin typeface="Kristen ITC" panose="03050502040202030202" pitchFamily="66" charset="0"/>
            </a:endParaRPr>
          </a:p>
          <a:p>
            <a:r>
              <a:rPr lang="it-IT" sz="2000" b="1" i="1" dirty="0" smtClean="0">
                <a:latin typeface="Kristen ITC" panose="03050502040202030202" pitchFamily="66" charset="0"/>
              </a:rPr>
              <a:t>2)Ripetete l’esercizio  come sopra .</a:t>
            </a:r>
          </a:p>
          <a:p>
            <a:r>
              <a:rPr lang="it-IT" sz="2000" b="1" i="1" dirty="0" smtClean="0">
                <a:latin typeface="Kristen ITC" panose="03050502040202030202" pitchFamily="66" charset="0"/>
              </a:rPr>
              <a:t>In più chiedete che prima del VIA </a:t>
            </a:r>
          </a:p>
          <a:p>
            <a:r>
              <a:rPr lang="it-IT" sz="2000" b="1" i="1" dirty="0" smtClean="0">
                <a:latin typeface="Kristen ITC" panose="03050502040202030202" pitchFamily="66" charset="0"/>
              </a:rPr>
              <a:t>Il canestro venga spostato in </a:t>
            </a:r>
          </a:p>
          <a:p>
            <a:r>
              <a:rPr lang="it-IT" sz="2000" b="1" i="1" dirty="0" smtClean="0">
                <a:latin typeface="Kristen ITC" panose="03050502040202030202" pitchFamily="66" charset="0"/>
              </a:rPr>
              <a:t>Una posizione diversa!!!!!</a:t>
            </a:r>
            <a:endParaRPr lang="it-IT" sz="2000" b="1" i="1" dirty="0">
              <a:latin typeface="Kristen ITC" panose="03050502040202030202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76" y="1916832"/>
            <a:ext cx="1505712" cy="187220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390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4905">
            <a:off x="5519789" y="5701117"/>
            <a:ext cx="399994" cy="31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81" y="3991022"/>
            <a:ext cx="1626924" cy="161397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44" y="5262198"/>
            <a:ext cx="1180788" cy="1570859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47"/>
    </mc:Choice>
    <mc:Fallback xmlns="">
      <p:transition spd="slow" advTm="51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00950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it-IT" sz="2400" b="1" i="1" dirty="0" smtClean="0">
                <a:effectLst/>
                <a:latin typeface="Kristen ITC" panose="03050502040202030202" pitchFamily="66" charset="0"/>
              </a:rPr>
              <a:t> STRETCHING IN COPPIA !!!!</a:t>
            </a:r>
            <a:br>
              <a:rPr lang="it-IT" sz="2400" b="1" i="1" dirty="0" smtClean="0">
                <a:effectLst/>
                <a:latin typeface="Kristen ITC" panose="03050502040202030202" pitchFamily="66" charset="0"/>
              </a:rPr>
            </a:br>
            <a:r>
              <a:rPr lang="it-IT" sz="2400" b="1" i="1" dirty="0">
                <a:effectLst/>
                <a:latin typeface="Kristen ITC" panose="03050502040202030202" pitchFamily="66" charset="0"/>
              </a:rPr>
              <a:t/>
            </a:r>
            <a:br>
              <a:rPr lang="it-IT" sz="2400" b="1" i="1" dirty="0">
                <a:effectLst/>
                <a:latin typeface="Kristen ITC" panose="03050502040202030202" pitchFamily="66" charset="0"/>
              </a:rPr>
            </a:br>
            <a:r>
              <a:rPr lang="it-IT" sz="2400" b="1" i="1" dirty="0" smtClean="0">
                <a:effectLst/>
                <a:latin typeface="Kristen ITC" panose="03050502040202030202" pitchFamily="66" charset="0"/>
              </a:rPr>
              <a:t/>
            </a:r>
            <a:br>
              <a:rPr lang="it-IT" sz="2400" b="1" i="1" dirty="0" smtClean="0">
                <a:effectLst/>
                <a:latin typeface="Kristen ITC" panose="03050502040202030202" pitchFamily="66" charset="0"/>
              </a:rPr>
            </a:br>
            <a:endParaRPr lang="it-IT" sz="2400" b="1" i="1" dirty="0">
              <a:effectLst/>
              <a:latin typeface="Kristen ITC" panose="03050502040202030202" pitchFamily="66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432560" y="1484784"/>
            <a:ext cx="7406640" cy="5112568"/>
          </a:xfrm>
        </p:spPr>
        <p:txBody>
          <a:bodyPr/>
          <a:lstStyle/>
          <a:p>
            <a:pPr marL="82296" lvl="0">
              <a:buClr>
                <a:srgbClr val="838D9B"/>
              </a:buClr>
            </a:pPr>
            <a:r>
              <a:rPr lang="it-IT" sz="1800" b="1" i="1" dirty="0">
                <a:solidFill>
                  <a:prstClr val="black"/>
                </a:solidFill>
                <a:latin typeface="Kristen ITC" panose="03050502040202030202" pitchFamily="66" charset="0"/>
              </a:rPr>
              <a:t>Dopo aver giocato arriva il momento di fare alcuni semplici esercizi ….ma in due!!!!!!!</a:t>
            </a:r>
          </a:p>
          <a:p>
            <a:r>
              <a:rPr lang="it-IT" sz="1800" b="1" i="1" dirty="0" smtClean="0">
                <a:latin typeface="Kristen ITC" panose="03050502040202030202" pitchFamily="66" charset="0"/>
              </a:rPr>
              <a:t>1)                                                           2)</a:t>
            </a:r>
          </a:p>
          <a:p>
            <a:endParaRPr lang="it-IT" sz="1800" b="1" i="1" dirty="0" smtClean="0">
              <a:latin typeface="Kristen ITC" panose="03050502040202030202" pitchFamily="66" charset="0"/>
            </a:endParaRPr>
          </a:p>
          <a:p>
            <a:endParaRPr lang="it-IT" sz="1800" b="1" i="1" dirty="0">
              <a:latin typeface="Kristen ITC" panose="03050502040202030202" pitchFamily="66" charset="0"/>
            </a:endParaRPr>
          </a:p>
          <a:p>
            <a:endParaRPr lang="it-IT" sz="1800" b="1" i="1" dirty="0" smtClean="0">
              <a:latin typeface="Kristen ITC" panose="03050502040202030202" pitchFamily="66" charset="0"/>
            </a:endParaRPr>
          </a:p>
          <a:p>
            <a:endParaRPr lang="it-IT" sz="1800" b="1" i="1" dirty="0">
              <a:latin typeface="Kristen ITC" panose="03050502040202030202" pitchFamily="66" charset="0"/>
            </a:endParaRPr>
          </a:p>
          <a:p>
            <a:endParaRPr lang="it-IT" sz="1800" b="1" i="1" dirty="0" smtClean="0">
              <a:latin typeface="Kristen ITC" panose="03050502040202030202" pitchFamily="66" charset="0"/>
            </a:endParaRPr>
          </a:p>
          <a:p>
            <a:r>
              <a:rPr lang="it-IT" sz="1800" b="1" i="1" dirty="0">
                <a:latin typeface="Kristen ITC" panose="03050502040202030202" pitchFamily="66" charset="0"/>
              </a:rPr>
              <a:t> </a:t>
            </a:r>
            <a:r>
              <a:rPr lang="it-IT" sz="1800" b="1" i="1" dirty="0" smtClean="0">
                <a:latin typeface="Kristen ITC" panose="03050502040202030202" pitchFamily="66" charset="0"/>
              </a:rPr>
              <a:t>               3)</a:t>
            </a:r>
            <a:endParaRPr lang="it-IT" sz="1800" b="1" i="1" dirty="0">
              <a:latin typeface="Kristen ITC" panose="03050502040202030202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4" y="2420888"/>
            <a:ext cx="2619375" cy="1743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55296"/>
            <a:ext cx="2143125" cy="21431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57003"/>
            <a:ext cx="2619375" cy="174307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97"/>
    </mc:Choice>
    <mc:Fallback xmlns="">
      <p:transition spd="slow" advTm="17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3600400"/>
          </a:xfrm>
        </p:spPr>
        <p:txBody>
          <a:bodyPr/>
          <a:lstStyle/>
          <a:p>
            <a:r>
              <a:rPr lang="it-IT" sz="24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  <a:t>ANCHE OGGI ABBIAMO FATTO UN OTTIMO ALLENAMENTO!!!!!!!!</a:t>
            </a:r>
            <a:br>
              <a:rPr lang="it-IT" sz="24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</a:br>
            <a:r>
              <a:rPr lang="it-IT" sz="24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  <a:t/>
            </a:r>
            <a:br>
              <a:rPr lang="it-IT" sz="24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</a:br>
            <a:r>
              <a:rPr lang="it-IT" sz="24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  <a:t> Ripetiamo questi esercizi durante la settimana!!!</a:t>
            </a:r>
            <a:br>
              <a:rPr lang="it-IT" sz="24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</a:br>
            <a:r>
              <a:rPr lang="it-IT" sz="24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  <a:t> ALMENO  mezz’ora di attività motoria quotidiana è molto importante….</a:t>
            </a:r>
            <a:br>
              <a:rPr lang="it-IT" sz="24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</a:br>
            <a:r>
              <a:rPr lang="it-IT" sz="24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  <a:t/>
            </a:r>
            <a:br>
              <a:rPr lang="it-IT" sz="24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</a:br>
            <a:r>
              <a:rPr lang="it-IT" sz="2400" b="1" i="1" dirty="0">
                <a:solidFill>
                  <a:srgbClr val="283138">
                    <a:satMod val="130000"/>
                  </a:srgbClr>
                </a:solidFill>
                <a:latin typeface="Kristen ITC" panose="03050502040202030202" pitchFamily="66" charset="0"/>
              </a:rPr>
              <a:t>                     SALUTONI!!!!!!!!!!!!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33056"/>
            <a:ext cx="2952328" cy="256984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7"/>
    </mc:Choice>
    <mc:Fallback xmlns="">
      <p:transition spd="slow" advTm="22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157</TotalTime>
  <Words>314</Words>
  <Application>Microsoft Office PowerPoint</Application>
  <PresentationFormat>Presentazione su schermo (4:3)</PresentationFormat>
  <Paragraphs>73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Solstizio</vt:lpstr>
      <vt:lpstr> D.A.D.  DIDATTICA IN MODALITA’ ASINCRONA                       N.B.: SVOLGERE LE ATTIVITA’ SOTTO LA SUPERVISIONE DI UN ADULTO    Ciao bambini!!!   Prepariamoci per svolgere qualche gioco insieme!                                                           Prima di iniziare ricordatevi di:                                                   ⦁ Indossare indumenti idonei                                    ⦁ Considerare i limiti fisici dell’ambiente circostante    ⦁ Usare appoggi o prese in sicurezza    ⦁ Assumere comportamenti adeguati per prevenire eventuali infortuni                        ⦁ Concentrarsi sull’esercizio e seguire le indicazioni.                                                                                                      …....BUON  DIVERTIMENTO!!!!!!!!!</vt:lpstr>
      <vt:lpstr>҉   EDUCAZIONE FISI CA A                    CASA   ҉  </vt:lpstr>
      <vt:lpstr>PRIMO GIOCO: prendete 3 fogli bianchi e disegnate un grande punto rosso sul primo, un altro  giallo sul secondo e un ultimo verde sul terzo. Come fossero le luci di un semaforo!!!!! Poi……..</vt:lpstr>
      <vt:lpstr>Il vigile di fronte a voi ,quando il semaforo è VERDE  oppure GIALLO, deve indicarvi se dovete  muovervi spostandovi verso DESTRA, SINISTRA oppure IN  AVANTI!!!!!!</vt:lpstr>
      <vt:lpstr>SECONDO GIOCO: prendete una scatola vuota, oppure un cestino, e posizionatelo in un lato della stanza. Mettetevi sul lato opposto con un pallone morbido e chiedete l’aiuto di un familiare che vi indichi la modalità di lancio.</vt:lpstr>
      <vt:lpstr>Per rendere il gioco ancora più divertente  disponetevi sul lato opposto della stanza rivolti di schiena al canestro  e…… </vt:lpstr>
      <vt:lpstr> STRETCHING IN COPPIA !!!!   </vt:lpstr>
      <vt:lpstr>ANCHE OGGI ABBIAMO FATTO UN OTTIMO ALLENAMENTO!!!!!!!!   Ripetiamo questi esercizi durante la settimana!!!  ALMENO  mezz’ora di attività motoria quotidiana è molto importante….                       SALUTONI!!!!!!!!!!!!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҉   EDUCAZIONE FISI CA A                    CASA   ҉</dc:title>
  <dc:creator>martina celi</dc:creator>
  <cp:lastModifiedBy>olivac@outlook.it</cp:lastModifiedBy>
  <cp:revision>9</cp:revision>
  <dcterms:created xsi:type="dcterms:W3CDTF">2020-04-05T08:11:41Z</dcterms:created>
  <dcterms:modified xsi:type="dcterms:W3CDTF">2020-04-06T14:20:47Z</dcterms:modified>
</cp:coreProperties>
</file>