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186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93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77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28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23" name="TextBox 2"/>
          <p:cNvSpPr txBox="1"/>
          <p:nvPr/>
        </p:nvSpPr>
        <p:spPr>
          <a:xfrm>
            <a:off x="1930400" y="254000"/>
            <a:ext cx="10147300" cy="698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6210"/>
              </a:lnSpc>
            </a:pPr>
            <a:r>
              <a:rPr lang="en-CA" sz="5402" dirty="0" err="1" smtClean="0">
                <a:solidFill>
                  <a:srgbClr val="4471C4"/>
                </a:solidFill>
                <a:latin typeface="Calibri"/>
                <a:cs typeface="Calibri"/>
              </a:rPr>
              <a:t>Costruzione</a:t>
            </a:r>
            <a:r>
              <a:rPr lang="en-CA" sz="5402" dirty="0" smtClean="0">
                <a:solidFill>
                  <a:srgbClr val="4471C4"/>
                </a:solidFill>
                <a:latin typeface="Calibri"/>
                <a:cs typeface="Calibri"/>
              </a:rPr>
              <a:t> di un </a:t>
            </a:r>
            <a:r>
              <a:rPr lang="en-CA" sz="5402" dirty="0" err="1" smtClean="0">
                <a:solidFill>
                  <a:srgbClr val="4471C4"/>
                </a:solidFill>
                <a:latin typeface="Calibri"/>
                <a:cs typeface="Calibri"/>
              </a:rPr>
              <a:t>Roverino</a:t>
            </a:r>
            <a:endParaRPr lang="en-CA" sz="5402" dirty="0" smtClean="0">
              <a:solidFill>
                <a:srgbClr val="4471C4"/>
              </a:solidFill>
              <a:latin typeface="Calibri"/>
              <a:cs typeface="Calibri"/>
            </a:endParaRPr>
          </a:p>
          <a:p>
            <a:pPr>
              <a:lnSpc>
                <a:spcPts val="6210"/>
              </a:lnSpc>
            </a:pPr>
            <a:endParaRPr lang="en-CA" sz="5402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95300" y="1524000"/>
            <a:ext cx="62992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279400" algn="l"/>
              </a:tabLst>
            </a:pPr>
            <a:r>
              <a:rPr lang="en-CA" sz="199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002" b="1" smtClean="0">
                <a:solidFill>
                  <a:srgbClr val="000000"/>
                </a:solidFill>
                <a:latin typeface="Calibri Bold"/>
                <a:cs typeface="Calibri Bold"/>
              </a:rPr>
              <a:t>	Occorrente</a:t>
            </a: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 Per costruire un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87400" y="1828800"/>
            <a:ext cx="60071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roverino: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95300" y="2133600"/>
            <a:ext cx="62992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508000" algn="l"/>
              </a:tabLst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1.	Dei fogli di giornale;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95300" y="2438400"/>
            <a:ext cx="62992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508000" algn="l"/>
              </a:tabLst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2.	Del nastro adesivo;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95300" y="2743200"/>
            <a:ext cx="62992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508000" algn="l"/>
              </a:tabLst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3.	Dei colori a tempera.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33400" y="4533900"/>
            <a:ext cx="62611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Esercizio per lo sviluppo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12800" y="4953000"/>
            <a:ext cx="5981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della  motricità oculo-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12800" y="5384800"/>
            <a:ext cx="5981700" cy="59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manuale.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908800" y="1498600"/>
            <a:ext cx="5168900" cy="711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342900" algn="l"/>
              </a:tabLst>
            </a:pPr>
            <a:r>
              <a:rPr lang="en-CA" sz="199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002" b="1" smtClean="0">
                <a:solidFill>
                  <a:srgbClr val="000000"/>
                </a:solidFill>
                <a:latin typeface="Calibri Bold"/>
                <a:cs typeface="Calibri Bold"/>
              </a:rPr>
              <a:t>	Procedimento</a:t>
            </a: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lang="en-CA" sz="1994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94" smtClean="0">
                <a:solidFill>
                  <a:srgbClr val="000000"/>
                </a:solidFill>
                <a:latin typeface="Times New Roman"/>
              </a:rPr>
            </a:b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1.Arrotolare alcune</a:t>
            </a:r>
          </a:p>
          <a:p>
            <a:pPr>
              <a:lnSpc>
                <a:spcPts val="24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251700" y="2108200"/>
            <a:ext cx="48260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pagine di giornale</a:t>
            </a:r>
            <a:r>
              <a:rPr lang="en-CA" sz="1992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92" smtClean="0">
                <a:solidFill>
                  <a:srgbClr val="000000"/>
                </a:solidFill>
                <a:latin typeface="Times New Roman"/>
              </a:rPr>
            </a:b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anche congiungendone</a:t>
            </a:r>
            <a:r>
              <a:rPr lang="en-CA" sz="1992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92" smtClean="0">
                <a:solidFill>
                  <a:srgbClr val="000000"/>
                </a:solidFill>
                <a:latin typeface="Times New Roman"/>
              </a:rPr>
            </a:b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alcune, per ottenere un</a:t>
            </a:r>
            <a:r>
              <a:rPr lang="en-CA" sz="1992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92" smtClean="0">
                <a:solidFill>
                  <a:srgbClr val="000000"/>
                </a:solidFill>
                <a:latin typeface="Times New Roman"/>
              </a:rPr>
            </a:b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lungo tubo.</a:t>
            </a:r>
          </a:p>
          <a:p>
            <a:pPr>
              <a:lnSpc>
                <a:spcPts val="24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908800" y="3340100"/>
            <a:ext cx="51689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342900" algn="l"/>
              </a:tabLst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2.	Torcere il tubo per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251700" y="36449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renderlo più flessibile.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908800" y="3949700"/>
            <a:ext cx="51689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342900" algn="l"/>
              </a:tabLst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3.	Curvarlo e unire le due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7251700" y="42545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estremità col nastro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7251700" y="45593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adesivo per formare u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7251700" y="48641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cerchio.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6908800" y="5168900"/>
            <a:ext cx="51689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  <a:tabLst>
                <a:tab pos="342900" algn="l"/>
              </a:tabLst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4.	Il cerchio-roverino così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7251700" y="54737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ottenuto può essere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7251700" y="57785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decorato con colori a</a:t>
            </a:r>
          </a:p>
          <a:p>
            <a:pPr>
              <a:lnSpc>
                <a:spcPts val="2300"/>
              </a:lnSpc>
            </a:pPr>
            <a:endParaRPr lang="en-CA" sz="1994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7251700" y="6083300"/>
            <a:ext cx="48260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tempera.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2" name="TextBox 2"/>
          <p:cNvSpPr txBox="1"/>
          <p:nvPr/>
        </p:nvSpPr>
        <p:spPr>
          <a:xfrm>
            <a:off x="3708400" y="330200"/>
            <a:ext cx="8483600" cy="698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6210"/>
              </a:lnSpc>
            </a:pPr>
            <a:r>
              <a:rPr lang="en-CA" sz="5404" smtClean="0">
                <a:solidFill>
                  <a:srgbClr val="4471C4"/>
                </a:solidFill>
                <a:latin typeface="Calibri"/>
                <a:cs typeface="Calibri"/>
              </a:rPr>
              <a:t>Roverino Frisbee</a:t>
            </a:r>
          </a:p>
          <a:p>
            <a:pPr>
              <a:lnSpc>
                <a:spcPts val="6210"/>
              </a:lnSpc>
            </a:pPr>
            <a:endParaRPr lang="en-CA" sz="540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483600" y="1257300"/>
            <a:ext cx="37084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2" b="1" smtClean="0">
                <a:solidFill>
                  <a:srgbClr val="000000"/>
                </a:solidFill>
                <a:latin typeface="Calibri Bold"/>
                <a:cs typeface="Calibri Bold"/>
              </a:rPr>
              <a:t>Occorrente</a:t>
            </a: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483600" y="1562100"/>
            <a:ext cx="37084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9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 Almeno due giocatori;</a:t>
            </a:r>
          </a:p>
          <a:p>
            <a:pPr>
              <a:lnSpc>
                <a:spcPts val="2300"/>
              </a:lnSpc>
            </a:pPr>
            <a:endParaRPr lang="en-CA" sz="199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483600" y="1854200"/>
            <a:ext cx="3708400" cy="698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00"/>
              </a:lnSpc>
              <a:tabLst>
                <a:tab pos="292100" algn="l"/>
              </a:tabLst>
            </a:pPr>
            <a:r>
              <a:rPr lang="en-CA" sz="1994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994" smtClean="0">
                <a:solidFill>
                  <a:srgbClr val="000000"/>
                </a:solidFill>
                <a:latin typeface="Calibri"/>
                <a:cs typeface="Calibri"/>
              </a:rPr>
              <a:t> Un campo da gioco</a:t>
            </a:r>
            <a:r>
              <a:rPr lang="en-CA" sz="1977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977" smtClean="0">
                <a:solidFill>
                  <a:srgbClr val="000000"/>
                </a:solidFill>
                <a:latin typeface="Times New Roman"/>
              </a:rPr>
            </a:br>
            <a:r>
              <a:rPr lang="en-CA" sz="1992" smtClean="0">
                <a:solidFill>
                  <a:srgbClr val="000000"/>
                </a:solidFill>
                <a:latin typeface="Calibri"/>
                <a:cs typeface="Calibri"/>
              </a:rPr>
              <a:t>	rettangolare</a:t>
            </a: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;</a:t>
            </a:r>
          </a:p>
          <a:p>
            <a:pPr>
              <a:lnSpc>
                <a:spcPts val="2400"/>
              </a:lnSpc>
            </a:pPr>
            <a:endParaRPr lang="en-CA" sz="1977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483600" y="2476500"/>
            <a:ext cx="37084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802" smtClean="0">
                <a:solidFill>
                  <a:srgbClr val="000000"/>
                </a:solidFill>
                <a:latin typeface="Calibri"/>
                <a:cs typeface="Calibri"/>
              </a:rPr>
              <a:t>  Il Roverino</a:t>
            </a:r>
          </a:p>
          <a:p>
            <a:pPr>
              <a:lnSpc>
                <a:spcPts val="2070"/>
              </a:lnSpc>
            </a:pPr>
            <a:endParaRPr lang="en-CA" sz="18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52500" y="3873500"/>
            <a:ext cx="1123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Svolgimento del gioco: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52500" y="4241800"/>
            <a:ext cx="1123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1. Definire un campo da gioco rettangolare e delimitarlo.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52500" y="4610100"/>
            <a:ext cx="1123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2. I giocatori si dispongono all’interno del campo;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52500" y="4978400"/>
            <a:ext cx="1123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3. I giocatori devono passarsi il Roverino-Frisbee, obiettivo è quello di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295400" y="5334000"/>
            <a:ext cx="10896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fare più passaggi possibili.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6" name="TextBox 2"/>
          <p:cNvSpPr txBox="1"/>
          <p:nvPr/>
        </p:nvSpPr>
        <p:spPr>
          <a:xfrm>
            <a:off x="5003800" y="139700"/>
            <a:ext cx="7188200" cy="698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685"/>
              </a:lnSpc>
            </a:pPr>
            <a:r>
              <a:rPr lang="en-CA" sz="5402" smtClean="0">
                <a:solidFill>
                  <a:srgbClr val="4471C4"/>
                </a:solidFill>
                <a:latin typeface="Calibri"/>
                <a:cs typeface="Calibri"/>
              </a:rPr>
              <a:t>Roverin  Canestro</a:t>
            </a:r>
          </a:p>
          <a:p>
            <a:pPr>
              <a:lnSpc>
                <a:spcPts val="5685"/>
              </a:lnSpc>
            </a:pPr>
            <a:endParaRPr lang="en-CA" sz="54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08100" y="863600"/>
            <a:ext cx="108839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50"/>
              </a:lnSpc>
            </a:pPr>
            <a:r>
              <a:rPr lang="en-CA" sz="1810" b="1" smtClean="0">
                <a:solidFill>
                  <a:srgbClr val="000000"/>
                </a:solidFill>
                <a:latin typeface="Calibri Bold"/>
                <a:cs typeface="Calibri Bold"/>
              </a:rPr>
              <a:t>Occorrente</a:t>
            </a: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</a:p>
          <a:p>
            <a:pPr>
              <a:lnSpc>
                <a:spcPts val="195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08100" y="1130300"/>
            <a:ext cx="108839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  Almeno due giocatori;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08100" y="1397000"/>
            <a:ext cx="108839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92100" algn="l"/>
              </a:tabLst>
            </a:pPr>
            <a:r>
              <a:rPr lang="en-CA" sz="180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802" smtClean="0">
                <a:solidFill>
                  <a:srgbClr val="000000"/>
                </a:solidFill>
                <a:latin typeface="Calibri"/>
                <a:cs typeface="Calibri"/>
              </a:rPr>
              <a:t>  Un canestro, che può essere una</a:t>
            </a:r>
            <a:r>
              <a:rPr lang="en-CA" sz="18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800" smtClean="0">
                <a:solidFill>
                  <a:srgbClr val="000000"/>
                </a:solidFill>
                <a:latin typeface="Times New Roman"/>
              </a:rPr>
            </a:b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	scatola, oppure lo si più anche</a:t>
            </a:r>
          </a:p>
          <a:p>
            <a:pPr>
              <a:lnSpc>
                <a:spcPts val="210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00200" y="1955800"/>
            <a:ext cx="10591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2" smtClean="0">
                <a:solidFill>
                  <a:srgbClr val="000000"/>
                </a:solidFill>
                <a:latin typeface="Calibri"/>
                <a:cs typeface="Calibri"/>
              </a:rPr>
              <a:t>delimitare a terra con del nastro</a:t>
            </a:r>
          </a:p>
          <a:p>
            <a:pPr>
              <a:lnSpc>
                <a:spcPts val="2070"/>
              </a:lnSpc>
            </a:pPr>
            <a:endParaRPr lang="en-CA" sz="18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00200" y="2222500"/>
            <a:ext cx="10591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adesivo di carta;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08100" y="2501900"/>
            <a:ext cx="108839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1800" smtClean="0">
                <a:solidFill>
                  <a:srgbClr val="000000"/>
                </a:solidFill>
                <a:latin typeface="Calibri"/>
                <a:cs typeface="Calibri"/>
              </a:rPr>
              <a:t>  Un roverino per ogni giocatore.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46100" y="3670300"/>
            <a:ext cx="11645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2" b="1" smtClean="0">
                <a:solidFill>
                  <a:srgbClr val="000000"/>
                </a:solidFill>
                <a:latin typeface="Calibri Bold"/>
                <a:cs typeface="Calibri Bold"/>
              </a:rPr>
              <a:t>Svolgimento</a:t>
            </a: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 del gioco: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46100" y="4038600"/>
            <a:ext cx="11645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1.  I giocatori si posizionano circa a 1,5/2 metri di distanza dal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003300" y="4406900"/>
            <a:ext cx="111887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canestro;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46100" y="4762500"/>
            <a:ext cx="11645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2.  Obiettivo del gioco è lanciare il roverino più volte possibile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003300" y="5130800"/>
            <a:ext cx="111887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all’interno del canestro;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46100" y="5499100"/>
            <a:ext cx="11645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3.  Il gioco può essere a tempo, quindi chi riesce a fare più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003300" y="5867400"/>
            <a:ext cx="111887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canestri in 2 minuti vince.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3225800" y="266700"/>
            <a:ext cx="8966200" cy="698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6210"/>
              </a:lnSpc>
            </a:pPr>
            <a:r>
              <a:rPr lang="en-CA" sz="5402" smtClean="0">
                <a:solidFill>
                  <a:srgbClr val="4471C4"/>
                </a:solidFill>
                <a:latin typeface="Calibri"/>
                <a:cs typeface="Calibri"/>
              </a:rPr>
              <a:t>Mobilità Articolare</a:t>
            </a:r>
          </a:p>
          <a:p>
            <a:pPr>
              <a:lnSpc>
                <a:spcPts val="6210"/>
              </a:lnSpc>
            </a:pPr>
            <a:endParaRPr lang="en-CA" sz="54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638300" y="1866900"/>
            <a:ext cx="8374793" cy="718145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dirty="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402" dirty="0" err="1" smtClean="0">
                <a:solidFill>
                  <a:srgbClr val="000000"/>
                </a:solidFill>
                <a:latin typeface="Arial"/>
                <a:cs typeface="Arial"/>
              </a:rPr>
              <a:t>Inoltre</a:t>
            </a:r>
            <a:r>
              <a:rPr lang="en-CA" sz="2402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2" dirty="0">
                <a:solidFill>
                  <a:srgbClr val="000000"/>
                </a:solidFill>
                <a:latin typeface="Calibri"/>
                <a:cs typeface="Calibri"/>
              </a:rPr>
              <a:t>v</a:t>
            </a:r>
            <a:r>
              <a:rPr lang="en-CA" sz="2402" smtClean="0">
                <a:solidFill>
                  <a:srgbClr val="000000"/>
                </a:solidFill>
                <a:latin typeface="Calibri"/>
                <a:cs typeface="Calibri"/>
              </a:rPr>
              <a:t>i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consiglio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 la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visione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 di 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due 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video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che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trovate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2" dirty="0" err="1" smtClean="0">
                <a:solidFill>
                  <a:srgbClr val="000000"/>
                </a:solidFill>
                <a:latin typeface="Calibri"/>
                <a:cs typeface="Calibri"/>
              </a:rPr>
              <a:t>Youtube</a:t>
            </a:r>
            <a:r>
              <a:rPr lang="en-CA" sz="2402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</a:p>
          <a:p>
            <a:pPr>
              <a:lnSpc>
                <a:spcPts val="2760"/>
              </a:lnSpc>
            </a:pPr>
            <a:endParaRPr lang="en-CA" sz="2402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38300" y="2222500"/>
            <a:ext cx="105537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  <a:tabLst>
                <a:tab pos="457200" algn="l"/>
              </a:tabLst>
            </a:pPr>
            <a:r>
              <a:rPr lang="en-CA" sz="2400" smtClean="0">
                <a:solidFill>
                  <a:srgbClr val="000000"/>
                </a:solidFill>
                <a:latin typeface="Calibri"/>
                <a:cs typeface="Calibri"/>
              </a:rPr>
              <a:t>1.</a:t>
            </a:r>
            <a:r>
              <a:rPr lang="en-CA" sz="2400" smtClean="0">
                <a:solidFill>
                  <a:srgbClr val="0462C1"/>
                </a:solidFill>
                <a:latin typeface="Calibri"/>
                <a:cs typeface="Calibri"/>
              </a:rPr>
              <a:t>  https://www.youtube.com/watch?v=5tprNUNj7Hw&amp;list=PLF8</a:t>
            </a:r>
            <a:r>
              <a:rPr lang="en-CA" sz="2402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402" smtClean="0">
                <a:solidFill>
                  <a:srgbClr val="000000"/>
                </a:solidFill>
                <a:latin typeface="Times New Roman"/>
              </a:rPr>
            </a:br>
            <a:r>
              <a:rPr lang="en-CA" sz="2402" smtClean="0">
                <a:solidFill>
                  <a:srgbClr val="0462C1"/>
                </a:solidFill>
                <a:latin typeface="Calibri"/>
                <a:cs typeface="Calibri"/>
              </a:rPr>
              <a:t>	B7391957BAFE17&amp;index=17</a:t>
            </a:r>
          </a:p>
          <a:p>
            <a:pPr>
              <a:lnSpc>
                <a:spcPts val="290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38300" y="2959100"/>
            <a:ext cx="105537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  <a:tabLst>
                <a:tab pos="457200" algn="l"/>
              </a:tabLst>
            </a:pPr>
            <a:r>
              <a:rPr lang="en-CA" sz="2400" dirty="0" smtClean="0">
                <a:solidFill>
                  <a:srgbClr val="000000"/>
                </a:solidFill>
                <a:latin typeface="Calibri"/>
                <a:cs typeface="Calibri"/>
              </a:rPr>
              <a:t>2.</a:t>
            </a:r>
            <a:r>
              <a:rPr lang="en-CA" sz="2400" dirty="0" smtClean="0">
                <a:solidFill>
                  <a:srgbClr val="0462C1"/>
                </a:solidFill>
                <a:latin typeface="Calibri"/>
                <a:cs typeface="Calibri"/>
              </a:rPr>
              <a:t>  https://www.youtube.com/watch?v=ECnLr2sBUeM&amp;list=PLF8</a:t>
            </a:r>
            <a:r>
              <a:rPr lang="en-CA" sz="24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4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400" dirty="0" smtClean="0">
                <a:solidFill>
                  <a:srgbClr val="0462C1"/>
                </a:solidFill>
                <a:latin typeface="Calibri"/>
                <a:cs typeface="Calibri"/>
              </a:rPr>
              <a:t>	B7391957BAFE17&amp;index=16</a:t>
            </a:r>
          </a:p>
          <a:p>
            <a:pPr>
              <a:lnSpc>
                <a:spcPts val="2800"/>
              </a:lnSpc>
            </a:pP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727200" y="5168900"/>
            <a:ext cx="104648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b="1" smtClean="0">
                <a:solidFill>
                  <a:srgbClr val="000000"/>
                </a:solidFill>
                <a:latin typeface="Calibri Bold"/>
                <a:cs typeface="Calibri Bold"/>
              </a:rPr>
              <a:t>BUON DIVERTIMENTO!!</a:t>
            </a:r>
          </a:p>
          <a:p>
            <a:pPr>
              <a:lnSpc>
                <a:spcPts val="3680"/>
              </a:lnSpc>
            </a:pPr>
            <a:endParaRPr lang="en-CA" sz="319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Personalizzato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Investintech.com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A2E_Engine</dc:creator>
  <cp:lastModifiedBy>olivac@outlook.it</cp:lastModifiedBy>
  <cp:revision>1</cp:revision>
  <dcterms:created xsi:type="dcterms:W3CDTF">2020-04-24T13:54:08Z</dcterms:created>
  <dcterms:modified xsi:type="dcterms:W3CDTF">2020-04-24T18:14:53Z</dcterms:modified>
</cp:coreProperties>
</file>