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4"/>
    <p:restoredTop sz="94721"/>
  </p:normalViewPr>
  <p:slideViewPr>
    <p:cSldViewPr snapToGrid="0" snapToObjects="1">
      <p:cViewPr>
        <p:scale>
          <a:sx n="118" d="100"/>
          <a:sy n="118" d="100"/>
        </p:scale>
        <p:origin x="-54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77948-1AA7-6748-A9E3-1021A413897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A3629-8AA2-DA43-A8E8-557042DEBB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0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48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36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30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3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01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5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07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42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43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59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99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279D-D7D9-BE48-8D93-04909A27F7F5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53E8-D7AB-CD4A-8B56-805E076CA3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67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ambiniabergamo.it/altre-attivita/3138-move-your-energy-attivita-ludico-motoria-per-bambini-dai-4-ai-6-ann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zainetto2.blogspot.com/2015/04/buona-pasqu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ntiere.org/12701/sansiro-festa-di-primavera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ocastle.it/wiki/Mario_Fuoc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719" y="0"/>
            <a:ext cx="1312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168E7B-6D42-4B3A-B7A1-17D4C49EC9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8A030C2-9F23-4593-9F99-7B73C232A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="" xmlns:a16="http://schemas.microsoft.com/office/drawing/2014/main" id="{0420CC42-AAC8-47AE-AB2E-2C857FA5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Buon</a:t>
            </a:r>
            <a:r>
              <a:rPr lang="en-US" sz="3600" dirty="0">
                <a:solidFill>
                  <a:srgbClr val="FFFFFF"/>
                </a:solidFill>
              </a:rPr>
              <a:t> divertimento!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Sperando</a:t>
            </a:r>
            <a:r>
              <a:rPr lang="en-US" sz="3600" dirty="0">
                <a:solidFill>
                  <a:srgbClr val="FFFFFF"/>
                </a:solidFill>
              </a:rPr>
              <a:t> di </a:t>
            </a:r>
            <a:r>
              <a:rPr lang="en-US" sz="3600" dirty="0" err="1">
                <a:solidFill>
                  <a:srgbClr val="FFFFFF"/>
                </a:solidFill>
              </a:rPr>
              <a:t>poter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tornare</a:t>
            </a:r>
            <a:r>
              <a:rPr lang="en-US" sz="3600" dirty="0">
                <a:solidFill>
                  <a:srgbClr val="FFFFFF"/>
                </a:solidFill>
              </a:rPr>
              <a:t> presto a </a:t>
            </a:r>
            <a:r>
              <a:rPr lang="en-US" sz="3600" dirty="0" err="1">
                <a:solidFill>
                  <a:srgbClr val="FFFFFF"/>
                </a:solidFill>
              </a:rPr>
              <a:t>giocare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tutti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insieme</a:t>
            </a:r>
            <a:r>
              <a:rPr lang="en-US" sz="3600" dirty="0">
                <a:solidFill>
                  <a:srgbClr val="FFFFFF"/>
                </a:solidFill>
              </a:rPr>
              <a:t>, vi </a:t>
            </a:r>
            <a:r>
              <a:rPr lang="en-US" sz="3600" dirty="0" err="1">
                <a:solidFill>
                  <a:srgbClr val="FFFFFF"/>
                </a:solidFill>
              </a:rPr>
              <a:t>mando</a:t>
            </a:r>
            <a:r>
              <a:rPr lang="en-US" sz="3600" dirty="0">
                <a:solidFill>
                  <a:srgbClr val="FFFFFF"/>
                </a:solidFill>
              </a:rPr>
              <a:t> un </a:t>
            </a:r>
            <a:r>
              <a:rPr lang="en-US" sz="3600" dirty="0" err="1">
                <a:solidFill>
                  <a:srgbClr val="FFFFFF"/>
                </a:solidFill>
              </a:rPr>
              <a:t>grossissimo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abbraccio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virtuale</a:t>
            </a:r>
            <a:r>
              <a:rPr lang="en-US" sz="3600" dirty="0">
                <a:solidFill>
                  <a:srgbClr val="FFFFFF"/>
                </a:solidFill>
              </a:rPr>
              <a:t>!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Rebecca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="" xmlns:a16="http://schemas.microsoft.com/office/drawing/2014/main" id="{35410959-FF62-48D1-A6F4-A291F5C33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8912" y="3787919"/>
            <a:ext cx="1511602" cy="15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" y="105197"/>
            <a:ext cx="12102987" cy="67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4400" dirty="0"/>
          </a:p>
          <a:p>
            <a:pPr algn="just"/>
            <a:r>
              <a:rPr lang="it-IT" sz="4400" dirty="0"/>
              <a:t>In ottemperanza a quanto previsto dalle normative ministeriali inerenti l’emergenza sanitaria da Coronavirus ed in particolare dalla NOTA MIUR </a:t>
            </a:r>
            <a:r>
              <a:rPr lang="it-IT" sz="4400" dirty="0" err="1"/>
              <a:t>prot</a:t>
            </a:r>
            <a:r>
              <a:rPr lang="it-IT" sz="4400" dirty="0"/>
              <a:t>. n°388 del 17 Marzo 2020, si COMUNICA che il PROGETTO REGIONALE “Sport e Scuola Compagni di Banco” proseguirà nella modalità di didattica a distanza per tutto il periodo di sospensione delle attività didattiche previsto.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37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000" dirty="0"/>
              <a:t>Ciao a tutti sono Rebecca, tutor sportivo del Progetto regionale “Sport Scuola e Compagni di Banco” </a:t>
            </a:r>
            <a:r>
              <a:rPr lang="it-IT" sz="3000" dirty="0" smtClean="0"/>
              <a:t>.</a:t>
            </a:r>
            <a:endParaRPr lang="it-IT" sz="3000" dirty="0"/>
          </a:p>
          <a:p>
            <a:pPr algn="just"/>
            <a:endParaRPr lang="it-IT" sz="3000" dirty="0"/>
          </a:p>
          <a:p>
            <a:pPr algn="just"/>
            <a:r>
              <a:rPr lang="it-IT" sz="3000" dirty="0"/>
              <a:t>In questi giorni di emergenza continueremo a stare vicini e a divertirci insieme anche da lontano con una didattica </a:t>
            </a:r>
            <a:r>
              <a:rPr lang="it-IT" sz="3000" dirty="0" smtClean="0"/>
              <a:t> asincrona.</a:t>
            </a:r>
            <a:endParaRPr lang="it-IT" sz="3000" dirty="0"/>
          </a:p>
          <a:p>
            <a:pPr algn="just"/>
            <a:endParaRPr lang="it-IT" sz="3000" dirty="0"/>
          </a:p>
          <a:p>
            <a:pPr algn="just"/>
            <a:r>
              <a:rPr lang="it-IT" sz="3000" dirty="0"/>
              <a:t>Nella lezione di oggi e nelle prossime lezioni vi mostrerò qualche semplice esercizio di attività ludico-motoria da poter svolgere nel vostro giardino o nel vostro salotto</a:t>
            </a:r>
            <a:r>
              <a:rPr lang="it-IT" sz="3000" dirty="0" smtClean="0"/>
              <a:t>.</a:t>
            </a:r>
          </a:p>
          <a:p>
            <a:pPr algn="just"/>
            <a:endParaRPr lang="it-IT" sz="3000" dirty="0" smtClean="0"/>
          </a:p>
          <a:p>
            <a:pPr algn="just"/>
            <a:r>
              <a:rPr lang="it-IT" sz="3000" dirty="0"/>
              <a:t>Mi raccomando giochiamo sempre con la super visione di un adulto e poi alla fine di ogni gioco ……….riponiamo tutti gli oggetti usati e poi di corsa a lavare le </a:t>
            </a:r>
            <a:r>
              <a:rPr lang="it-IT" sz="3000" dirty="0" smtClean="0"/>
              <a:t>mani.</a:t>
            </a:r>
            <a:endParaRPr lang="it-IT" sz="3000" dirty="0"/>
          </a:p>
          <a:p>
            <a:pPr algn="just"/>
            <a:endParaRPr lang="it-IT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81" y="5596247"/>
            <a:ext cx="180498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B436581-B919-453E-9527-8414FA71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Prima di cominciare…..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4DF50AD-52C5-4477-9B45-B13B5FE26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Costruiamo insieme il nostro «</a:t>
            </a:r>
            <a:r>
              <a:rPr lang="it-IT" sz="2400" b="1" dirty="0">
                <a:solidFill>
                  <a:srgbClr val="000000"/>
                </a:solidFill>
              </a:rPr>
              <a:t>ovetto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b="1" dirty="0">
                <a:solidFill>
                  <a:srgbClr val="000000"/>
                </a:solidFill>
              </a:rPr>
              <a:t>volante</a:t>
            </a:r>
            <a:r>
              <a:rPr lang="it-IT" sz="2400" dirty="0">
                <a:solidFill>
                  <a:srgbClr val="000000"/>
                </a:solidFill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</a:rPr>
              <a:t>Prendiamo la carta del vostro uovo di Pasqua, ovviamente quando li avrete già scartati </a:t>
            </a:r>
            <a:r>
              <a:rPr lang="it-IT" sz="2400" dirty="0" smtClean="0">
                <a:solidFill>
                  <a:srgbClr val="000000"/>
                </a:solidFill>
              </a:rPr>
              <a:t>o una qualsiasi carta colorata</a:t>
            </a:r>
            <a:r>
              <a:rPr lang="it-IT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 </a:t>
            </a:r>
            <a:endParaRPr lang="it-IT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514350" indent="-514350">
              <a:buAutoNum type="arabicPeriod" startAt="2"/>
            </a:pPr>
            <a:r>
              <a:rPr lang="it-IT" sz="2400" dirty="0">
                <a:solidFill>
                  <a:srgbClr val="000000"/>
                </a:solidFill>
                <a:sym typeface="Wingdings" panose="05000000000000000000" pitchFamily="2" charset="2"/>
              </a:rPr>
              <a:t>costruite una palla ( con la carta o con quello che trovate), che sarà la testa del nostro </a:t>
            </a:r>
            <a:r>
              <a:rPr lang="it-IT" sz="2400" dirty="0" err="1">
                <a:solidFill>
                  <a:srgbClr val="000000"/>
                </a:solidFill>
                <a:sym typeface="Wingdings" panose="05000000000000000000" pitchFamily="2" charset="2"/>
              </a:rPr>
              <a:t>pupazzino</a:t>
            </a:r>
            <a:r>
              <a:rPr lang="it-IT" sz="2400" dirty="0">
                <a:solidFill>
                  <a:srgbClr val="000000"/>
                </a:solidFill>
                <a:sym typeface="Wingdings" panose="05000000000000000000" pitchFamily="2" charset="2"/>
              </a:rPr>
              <a:t>. </a:t>
            </a:r>
          </a:p>
          <a:p>
            <a:pPr marL="514350" indent="-514350">
              <a:buAutoNum type="arabicPeriod" startAt="2"/>
            </a:pPr>
            <a:r>
              <a:rPr lang="it-IT" sz="2400" dirty="0">
                <a:solidFill>
                  <a:srgbClr val="000000"/>
                </a:solidFill>
                <a:sym typeface="Wingdings" panose="05000000000000000000" pitchFamily="2" charset="2"/>
              </a:rPr>
              <a:t>Infilate la pallina dentro  la carta dell’uovo e chiudete con un bel nodo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0000"/>
                </a:solidFill>
                <a:sym typeface="Wingdings" panose="05000000000000000000" pitchFamily="2" charset="2"/>
              </a:rPr>
              <a:t>Alla fine verrà un </a:t>
            </a:r>
            <a:r>
              <a:rPr lang="it-IT" sz="2400" dirty="0" err="1">
                <a:solidFill>
                  <a:srgbClr val="000000"/>
                </a:solidFill>
                <a:sym typeface="Wingdings" panose="05000000000000000000" pitchFamily="2" charset="2"/>
              </a:rPr>
              <a:t>pupazzino</a:t>
            </a:r>
            <a:r>
              <a:rPr lang="it-IT" sz="2400" dirty="0">
                <a:solidFill>
                  <a:srgbClr val="000000"/>
                </a:solidFill>
                <a:sym typeface="Wingdings" panose="05000000000000000000" pitchFamily="2" charset="2"/>
              </a:rPr>
              <a:t> simile a quello che abbiamo fatto in classe con il calzino</a:t>
            </a:r>
          </a:p>
        </p:txBody>
      </p:sp>
      <p:pic>
        <p:nvPicPr>
          <p:cNvPr id="9" name="Immagine 8" descr="Immagine che contiene cibo, fotografia, sedendo, torta&#10;&#10;Descrizione generata automaticamente">
            <a:extLst>
              <a:ext uri="{FF2B5EF4-FFF2-40B4-BE49-F238E27FC236}">
                <a16:creationId xmlns="" xmlns:a16="http://schemas.microsoft.com/office/drawing/2014/main" id="{5E2EAFA1-B857-4A0E-947D-06C9F119D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84450" y="5786438"/>
            <a:ext cx="671700" cy="104360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21F742B7-7BDC-49F0-8AB1-3E334EF5A7C2}"/>
              </a:ext>
            </a:extLst>
          </p:cNvPr>
          <p:cNvSpPr txBox="1"/>
          <p:nvPr/>
        </p:nvSpPr>
        <p:spPr>
          <a:xfrm>
            <a:off x="9762366" y="7293452"/>
            <a:ext cx="537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900">
                <a:hlinkClick r:id="rId4" tooltip="http://zainetto2.blogspot.com/2015/04/buona-pasqua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/3.0/"/>
              </a:rPr>
              <a:t>CC BY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6034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CD2D09-B1BB-4DF5-9E1C-3D21B21EDE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3355637-BA71-4F63-94C9-E77BF81BDF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65883CA-4FF6-419A-90AC-47514283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000000"/>
                </a:solidFill>
              </a:rPr>
              <a:t>Adesso possiamo iniziare a giocare..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22E774B-82FA-4582-AF7B-0EFD71536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it-IT" sz="2000" b="1" dirty="0">
                <a:solidFill>
                  <a:srgbClr val="000000"/>
                </a:solidFill>
              </a:rPr>
              <a:t>Gioco N° 1: La Campana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0000"/>
                </a:solidFill>
              </a:rPr>
              <a:t>Su dei fogli bianchi o cartoncini colorati, disegniamo i numeri da 1 a 10. 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0000"/>
                </a:solidFill>
              </a:rPr>
              <a:t>Facciamo delle caselle abbastanza grandi, per poterci saltare sopra </a:t>
            </a:r>
            <a:r>
              <a:rPr lang="it-IT" sz="20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it-IT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000000"/>
                </a:solidFill>
                <a:sym typeface="Wingdings" panose="05000000000000000000" pitchFamily="2" charset="2"/>
              </a:rPr>
              <a:t>Adesso costruiamo il gioco! 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Materiali</a:t>
            </a:r>
            <a:r>
              <a:rPr lang="it-IT" sz="2000" dirty="0">
                <a:solidFill>
                  <a:srgbClr val="000000"/>
                </a:solidFill>
                <a:sym typeface="Wingdings" panose="05000000000000000000" pitchFamily="2" charset="2"/>
              </a:rPr>
              <a:t>: Cartoncini con i numeri e ovetto volante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="" xmlns:a16="http://schemas.microsoft.com/office/drawing/2014/main" id="{967C29FE-FD32-4AFB-AD20-DBDF5864B2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stanza&#10;&#10;Descrizione generata automaticamente">
            <a:extLst>
              <a:ext uri="{FF2B5EF4-FFF2-40B4-BE49-F238E27FC236}">
                <a16:creationId xmlns="" xmlns:a16="http://schemas.microsoft.com/office/drawing/2014/main" id="{ED775F00-06AA-4FE5-A199-62FAFA195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8554" r="4548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56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30A28858-CB34-4297-8066-73F33770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240486" cy="339272"/>
          </a:xfrm>
        </p:spPr>
        <p:txBody>
          <a:bodyPr>
            <a:noAutofit/>
          </a:bodyPr>
          <a:lstStyle/>
          <a:p>
            <a:r>
              <a:rPr lang="it-IT" sz="3200" dirty="0"/>
              <a:t>Costruiamo insieme la nostra campana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CF9AFADE-27A9-41F8-9198-38EE2C54022F}"/>
              </a:ext>
            </a:extLst>
          </p:cNvPr>
          <p:cNvSpPr/>
          <p:nvPr/>
        </p:nvSpPr>
        <p:spPr>
          <a:xfrm>
            <a:off x="838200" y="5734594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/>
              <a:t>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E89BD1C5-AB6E-4505-8113-2A296416BD0F}"/>
              </a:ext>
            </a:extLst>
          </p:cNvPr>
          <p:cNvSpPr/>
          <p:nvPr/>
        </p:nvSpPr>
        <p:spPr>
          <a:xfrm>
            <a:off x="838199" y="4832622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2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A553F6A6-6AF1-442F-B272-0311675FDD14}"/>
              </a:ext>
            </a:extLst>
          </p:cNvPr>
          <p:cNvSpPr/>
          <p:nvPr/>
        </p:nvSpPr>
        <p:spPr>
          <a:xfrm>
            <a:off x="838198" y="3930650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7F9A79CB-E326-4E8C-8FC4-9EE57E6F6C36}"/>
              </a:ext>
            </a:extLst>
          </p:cNvPr>
          <p:cNvSpPr/>
          <p:nvPr/>
        </p:nvSpPr>
        <p:spPr>
          <a:xfrm>
            <a:off x="838197" y="3028678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4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AC37322E-BCC5-4C10-AF08-CFD1700B6657}"/>
              </a:ext>
            </a:extLst>
          </p:cNvPr>
          <p:cNvSpPr/>
          <p:nvPr/>
        </p:nvSpPr>
        <p:spPr>
          <a:xfrm>
            <a:off x="838196" y="2141674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5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044F696-7926-432D-8A1B-D7B3BA2BE36E}"/>
              </a:ext>
            </a:extLst>
          </p:cNvPr>
          <p:cNvSpPr/>
          <p:nvPr/>
        </p:nvSpPr>
        <p:spPr>
          <a:xfrm>
            <a:off x="1793419" y="5750106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10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2AD94E79-41D2-4C85-A57B-A07CA4426CBC}"/>
              </a:ext>
            </a:extLst>
          </p:cNvPr>
          <p:cNvSpPr/>
          <p:nvPr/>
        </p:nvSpPr>
        <p:spPr>
          <a:xfrm>
            <a:off x="1793419" y="4826408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9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011D2473-82FD-413D-BE28-335369B6FA46}"/>
              </a:ext>
            </a:extLst>
          </p:cNvPr>
          <p:cNvSpPr/>
          <p:nvPr/>
        </p:nvSpPr>
        <p:spPr>
          <a:xfrm>
            <a:off x="1789607" y="3938406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8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B63891F5-45D4-4358-B1B4-84542A87528A}"/>
              </a:ext>
            </a:extLst>
          </p:cNvPr>
          <p:cNvSpPr/>
          <p:nvPr/>
        </p:nvSpPr>
        <p:spPr>
          <a:xfrm>
            <a:off x="1793419" y="3051402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7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F87058C4-EC1E-4007-A84C-0A07EFD426DB}"/>
              </a:ext>
            </a:extLst>
          </p:cNvPr>
          <p:cNvSpPr/>
          <p:nvPr/>
        </p:nvSpPr>
        <p:spPr>
          <a:xfrm>
            <a:off x="1797229" y="2149430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F1E597DC-391E-425A-8379-C8676137EB59}"/>
              </a:ext>
            </a:extLst>
          </p:cNvPr>
          <p:cNvSpPr txBox="1"/>
          <p:nvPr/>
        </p:nvSpPr>
        <p:spPr>
          <a:xfrm>
            <a:off x="4127863" y="374904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OPPURE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9CBE8362-A550-4FBB-AF6E-01472F73604B}"/>
              </a:ext>
            </a:extLst>
          </p:cNvPr>
          <p:cNvSpPr/>
          <p:nvPr/>
        </p:nvSpPr>
        <p:spPr>
          <a:xfrm>
            <a:off x="8677553" y="5956028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1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15AE3253-8178-4C65-AE5A-5847B4DB1999}"/>
              </a:ext>
            </a:extLst>
          </p:cNvPr>
          <p:cNvSpPr/>
          <p:nvPr/>
        </p:nvSpPr>
        <p:spPr>
          <a:xfrm>
            <a:off x="9447170" y="5054056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3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1D83939C-8980-4953-B6BF-362F4F0DA571}"/>
              </a:ext>
            </a:extLst>
          </p:cNvPr>
          <p:cNvSpPr/>
          <p:nvPr/>
        </p:nvSpPr>
        <p:spPr>
          <a:xfrm>
            <a:off x="7991208" y="5054056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2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="" xmlns:a16="http://schemas.microsoft.com/office/drawing/2014/main" id="{0F21A45B-CBA4-44AF-A821-81FBEA7AE860}"/>
              </a:ext>
            </a:extLst>
          </p:cNvPr>
          <p:cNvSpPr/>
          <p:nvPr/>
        </p:nvSpPr>
        <p:spPr>
          <a:xfrm>
            <a:off x="8731707" y="4174264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4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11AF3167-3EBF-4E28-916E-366116A5D6B7}"/>
              </a:ext>
            </a:extLst>
          </p:cNvPr>
          <p:cNvSpPr/>
          <p:nvPr/>
        </p:nvSpPr>
        <p:spPr>
          <a:xfrm>
            <a:off x="9403223" y="3298054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6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DE6984B4-AACC-4FB1-94E2-7928317C9526}"/>
              </a:ext>
            </a:extLst>
          </p:cNvPr>
          <p:cNvSpPr/>
          <p:nvPr/>
        </p:nvSpPr>
        <p:spPr>
          <a:xfrm>
            <a:off x="7991207" y="3298054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5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5691E54C-FD68-4250-B14A-02B9561B3902}"/>
              </a:ext>
            </a:extLst>
          </p:cNvPr>
          <p:cNvSpPr/>
          <p:nvPr/>
        </p:nvSpPr>
        <p:spPr>
          <a:xfrm>
            <a:off x="8727770" y="2381410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7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="" xmlns:a16="http://schemas.microsoft.com/office/drawing/2014/main" id="{8449A032-68AE-4315-A50F-5033051DB3DF}"/>
              </a:ext>
            </a:extLst>
          </p:cNvPr>
          <p:cNvSpPr/>
          <p:nvPr/>
        </p:nvSpPr>
        <p:spPr>
          <a:xfrm>
            <a:off x="7998432" y="1460434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8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7C71B64D-AF6F-43B8-A3A5-0D55166AC0C8}"/>
              </a:ext>
            </a:extLst>
          </p:cNvPr>
          <p:cNvSpPr/>
          <p:nvPr/>
        </p:nvSpPr>
        <p:spPr>
          <a:xfrm>
            <a:off x="9447170" y="1460434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9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="" xmlns:a16="http://schemas.microsoft.com/office/drawing/2014/main" id="{00157DF9-0BEF-4C55-989E-34D4C9C35AFC}"/>
              </a:ext>
            </a:extLst>
          </p:cNvPr>
          <p:cNvSpPr/>
          <p:nvPr/>
        </p:nvSpPr>
        <p:spPr>
          <a:xfrm>
            <a:off x="8718996" y="548960"/>
            <a:ext cx="951411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146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7ADFC44-4DDB-4A11-9F18-04FB50F9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Finalmente adesso giochiamo!</a:t>
            </a:r>
            <a:br>
              <a:rPr lang="it-IT">
                <a:solidFill>
                  <a:srgbClr val="FFFFFF"/>
                </a:solidFill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="" xmlns:a16="http://schemas.microsoft.com/office/drawing/2014/main" id="{C961B627-98EC-4CFF-BE2C-5268A288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000000"/>
                </a:solidFill>
              </a:rPr>
              <a:t>Regole del Gioco:</a:t>
            </a:r>
          </a:p>
          <a:p>
            <a:pPr lvl="0"/>
            <a:r>
              <a:rPr lang="it-IT" sz="2400" dirty="0"/>
              <a:t>Lanciamo il nostro Ovetto Volante dentro al numero 1</a:t>
            </a:r>
            <a:endParaRPr lang="en-US" sz="2400" dirty="0"/>
          </a:p>
          <a:p>
            <a:pPr lvl="0"/>
            <a:r>
              <a:rPr lang="it-IT" sz="2400" dirty="0"/>
              <a:t>A Gamba zoppa saltiamo dentro al numero, prendiamo l’ovetto e continuiamo a saltare dentro tutti i numeri, fino a 10</a:t>
            </a:r>
            <a:endParaRPr lang="en-US" sz="2400" dirty="0"/>
          </a:p>
          <a:p>
            <a:pPr lvl="0"/>
            <a:r>
              <a:rPr lang="it-IT" sz="2400" dirty="0"/>
              <a:t>Lancio poi nel 2, nel 3 e così via</a:t>
            </a:r>
          </a:p>
          <a:p>
            <a:pPr marL="0" lvl="0" indent="0">
              <a:buNone/>
            </a:pPr>
            <a:endParaRPr lang="it-IT" sz="2400" dirty="0"/>
          </a:p>
          <a:p>
            <a:pPr marL="0" lvl="0" indent="0">
              <a:buNone/>
            </a:pPr>
            <a:r>
              <a:rPr lang="it-IT" sz="2400" dirty="0"/>
              <a:t>Pronti a giocare?! VIAAAAA!!</a:t>
            </a:r>
          </a:p>
          <a:p>
            <a:pPr marL="0" lvl="0" indent="0">
              <a:buNone/>
            </a:pPr>
            <a:r>
              <a:rPr lang="it-IT" sz="2400" dirty="0"/>
              <a:t>…ma attenti alle righe </a:t>
            </a:r>
            <a:r>
              <a:rPr lang="it-IT" sz="2400" dirty="0">
                <a:sym typeface="Wingdings" panose="05000000000000000000" pitchFamily="2" charset="2"/>
              </a:rPr>
              <a:t></a:t>
            </a:r>
            <a:endParaRPr lang="it-IT" sz="2400" dirty="0"/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B3D5437-B1F9-48C6-BA69-2F0BEB68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N°2: In che Figura lancio?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ECAEA59-6FC2-4E78-9609-B17AE0CA9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Utilizzando i cartoncini che avete realizzato per il gioco n°1, costruiamo diverse figure come un cerchio, un quadrato, un triangolo</a:t>
            </a:r>
          </a:p>
          <a:p>
            <a:r>
              <a:rPr lang="it-IT" dirty="0"/>
              <a:t>Chiediamo a chi sta giocando con voi : « in che figura lancio?»</a:t>
            </a:r>
          </a:p>
          <a:p>
            <a:r>
              <a:rPr lang="it-IT" dirty="0"/>
              <a:t>Super attenti alla risposta e lanciamo nella figura corretta (come fa Super Mario </a:t>
            </a:r>
            <a:r>
              <a:rPr lang="it-IT" dirty="0">
                <a:sym typeface="Wingdings" panose="05000000000000000000" pitchFamily="2" charset="2"/>
              </a:rPr>
              <a:t> )</a:t>
            </a:r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riangolo isoscele 3">
            <a:extLst>
              <a:ext uri="{FF2B5EF4-FFF2-40B4-BE49-F238E27FC236}">
                <a16:creationId xmlns="" xmlns:a16="http://schemas.microsoft.com/office/drawing/2014/main" id="{04078C61-810A-41D7-98EE-3A7F76F201B7}"/>
              </a:ext>
            </a:extLst>
          </p:cNvPr>
          <p:cNvSpPr/>
          <p:nvPr/>
        </p:nvSpPr>
        <p:spPr>
          <a:xfrm>
            <a:off x="9992269" y="4904219"/>
            <a:ext cx="1028700" cy="14287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="" xmlns:a16="http://schemas.microsoft.com/office/drawing/2014/main" id="{24C575A6-48C0-4E87-A71F-E16B316AB232}"/>
              </a:ext>
            </a:extLst>
          </p:cNvPr>
          <p:cNvSpPr/>
          <p:nvPr/>
        </p:nvSpPr>
        <p:spPr>
          <a:xfrm>
            <a:off x="3743764" y="4806248"/>
            <a:ext cx="1645920" cy="15544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7EEE364C-BB65-47AF-BFE7-8D8AA1E1C8C7}"/>
              </a:ext>
            </a:extLst>
          </p:cNvPr>
          <p:cNvSpPr/>
          <p:nvPr/>
        </p:nvSpPr>
        <p:spPr>
          <a:xfrm>
            <a:off x="6724325" y="4904219"/>
            <a:ext cx="1645920" cy="1554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stanza, disegnando&#10;&#10;Descrizione generata automaticamente">
            <a:extLst>
              <a:ext uri="{FF2B5EF4-FFF2-40B4-BE49-F238E27FC236}">
                <a16:creationId xmlns="" xmlns:a16="http://schemas.microsoft.com/office/drawing/2014/main" id="{ED70F6F3-717C-4089-8CCD-BDF34C729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4900" y="5035165"/>
            <a:ext cx="25105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429</Words>
  <Application>Microsoft Office PowerPoint</Application>
  <PresentationFormat>Personalizzato</PresentationFormat>
  <Paragraphs>61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Prima di cominciare…..</vt:lpstr>
      <vt:lpstr>Adesso possiamo iniziare a giocare..</vt:lpstr>
      <vt:lpstr>Costruiamo insieme la nostra campana </vt:lpstr>
      <vt:lpstr>Finalmente adesso giochiamo! </vt:lpstr>
      <vt:lpstr>Gioco N°2: In che Figura lancio?</vt:lpstr>
      <vt:lpstr>Buon divertimento! Sperando di poter tornare presto a giocare tutti insieme, vi mando un grossissimo abbraccio virtuale!  Rebecca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Rebecca Bisordi</dc:creator>
  <cp:lastModifiedBy>olivac@outlook.it</cp:lastModifiedBy>
  <cp:revision>2</cp:revision>
  <dcterms:created xsi:type="dcterms:W3CDTF">2020-04-03T13:45:14Z</dcterms:created>
  <dcterms:modified xsi:type="dcterms:W3CDTF">2020-04-24T17:35:42Z</dcterms:modified>
</cp:coreProperties>
</file>