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71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966932-ACEE-4C28-9983-AA6597AFF498}" v="5" dt="2020-04-28T09:58:36.3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andro capasso" userId="ed5e42ebbf7d6762" providerId="LiveId" clId="{0C966932-ACEE-4C28-9983-AA6597AFF498}"/>
    <pc:docChg chg="custSel modSld">
      <pc:chgData name="alessandro capasso" userId="ed5e42ebbf7d6762" providerId="LiveId" clId="{0C966932-ACEE-4C28-9983-AA6597AFF498}" dt="2020-04-28T09:58:36.330" v="291" actId="1076"/>
      <pc:docMkLst>
        <pc:docMk/>
      </pc:docMkLst>
      <pc:sldChg chg="addSp modSp">
        <pc:chgData name="alessandro capasso" userId="ed5e42ebbf7d6762" providerId="LiveId" clId="{0C966932-ACEE-4C28-9983-AA6597AFF498}" dt="2020-04-28T09:58:36.330" v="291" actId="1076"/>
        <pc:sldMkLst>
          <pc:docMk/>
          <pc:sldMk cId="0" sldId="256"/>
        </pc:sldMkLst>
        <pc:picChg chg="add mod">
          <ac:chgData name="alessandro capasso" userId="ed5e42ebbf7d6762" providerId="LiveId" clId="{0C966932-ACEE-4C28-9983-AA6597AFF498}" dt="2020-04-28T09:58:36.330" v="291" actId="1076"/>
          <ac:picMkLst>
            <pc:docMk/>
            <pc:sldMk cId="0" sldId="256"/>
            <ac:picMk id="1026" creationId="{CD958A46-4536-486E-A9FF-CB737057F00C}"/>
          </ac:picMkLst>
        </pc:picChg>
      </pc:sldChg>
      <pc:sldChg chg="modSp mod">
        <pc:chgData name="alessandro capasso" userId="ed5e42ebbf7d6762" providerId="LiveId" clId="{0C966932-ACEE-4C28-9983-AA6597AFF498}" dt="2020-04-28T09:55:25.785" v="209" actId="20577"/>
        <pc:sldMkLst>
          <pc:docMk/>
          <pc:sldMk cId="3462438834" sldId="266"/>
        </pc:sldMkLst>
        <pc:spChg chg="mod">
          <ac:chgData name="alessandro capasso" userId="ed5e42ebbf7d6762" providerId="LiveId" clId="{0C966932-ACEE-4C28-9983-AA6597AFF498}" dt="2020-04-28T09:55:25.785" v="209" actId="20577"/>
          <ac:spMkLst>
            <pc:docMk/>
            <pc:sldMk cId="3462438834" sldId="266"/>
            <ac:spMk id="3" creationId="{90AC4A53-883B-4457-90F3-41C045E32ED2}"/>
          </ac:spMkLst>
        </pc:spChg>
      </pc:sldChg>
      <pc:sldChg chg="modSp mod">
        <pc:chgData name="alessandro capasso" userId="ed5e42ebbf7d6762" providerId="LiveId" clId="{0C966932-ACEE-4C28-9983-AA6597AFF498}" dt="2020-04-28T09:56:20.163" v="287" actId="20577"/>
        <pc:sldMkLst>
          <pc:docMk/>
          <pc:sldMk cId="1901326388" sldId="267"/>
        </pc:sldMkLst>
        <pc:spChg chg="mod">
          <ac:chgData name="alessandro capasso" userId="ed5e42ebbf7d6762" providerId="LiveId" clId="{0C966932-ACEE-4C28-9983-AA6597AFF498}" dt="2020-04-28T09:56:20.163" v="287" actId="20577"/>
          <ac:spMkLst>
            <pc:docMk/>
            <pc:sldMk cId="1901326388" sldId="267"/>
            <ac:spMk id="3" creationId="{94F8E46D-59F9-4F3D-97B7-AF7EFA55CC8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5B17C-E067-415D-8208-18C7EAD8F3A6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F00FA-6603-4122-A020-A23B89BFC7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774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C7F29D6-4E98-4CFD-95DB-9DD3646C285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DB7689-8EEF-41D5-8504-1D8CD8E29B42}" type="slidenum">
              <a:rPr lang="it-IT" altLang="en-US"/>
              <a:pPr/>
              <a:t>2</a:t>
            </a:fld>
            <a:endParaRPr lang="it-IT" altLang="en-US"/>
          </a:p>
        </p:txBody>
      </p:sp>
      <p:sp>
        <p:nvSpPr>
          <p:cNvPr id="10241" name="Rectangle 1">
            <a:extLst>
              <a:ext uri="{FF2B5EF4-FFF2-40B4-BE49-F238E27FC236}">
                <a16:creationId xmlns:a16="http://schemas.microsoft.com/office/drawing/2014/main" id="{7180762F-E36E-4F7C-9B0F-134043B1F50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944E99F8-3F7C-4F7B-87AF-4E2E547E87B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0BD8AF-142F-4A93-B0CE-F426D08C569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092047-FA3B-44C1-9C6C-F1578FFE949E}" type="slidenum">
              <a:rPr lang="it-IT" altLang="en-US"/>
              <a:pPr/>
              <a:t>8</a:t>
            </a:fld>
            <a:endParaRPr lang="it-IT" altLang="en-US"/>
          </a:p>
        </p:txBody>
      </p:sp>
      <p:sp>
        <p:nvSpPr>
          <p:cNvPr id="16385" name="Rectangle 1">
            <a:extLst>
              <a:ext uri="{FF2B5EF4-FFF2-40B4-BE49-F238E27FC236}">
                <a16:creationId xmlns:a16="http://schemas.microsoft.com/office/drawing/2014/main" id="{EBBF4D61-941F-4414-9E3D-9D669F37EBD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C1579DC4-EB34-464F-BB5D-2CC2798B6B1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9C015E-1598-4B89-98B2-40BD07201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FF9CAFA-6D00-47F0-A731-301D399A8B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992E60A-B486-4456-B179-0EB4DFAF3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55F9-5151-4956-9078-E92F05DC72C4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8EF0B0-B8D1-44FB-A61B-ADEDA56C1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936630-56A1-4CBE-BD1F-82717ECC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E39B-227E-4972-9900-FFF5191D2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555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B7D162-F3A2-4D26-900F-6BE9FC2F7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24272D3-5A51-44F6-BBB4-AC90894ED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48E0A9-BBB9-45D2-B598-5206DD01C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55F9-5151-4956-9078-E92F05DC72C4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E958DE-7388-4A21-A16F-FA5E49D5A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8CB4BD-FB27-4B81-9472-5D66CC96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E39B-227E-4972-9900-FFF5191D2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460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3B1F95E-63AD-4940-AC56-9E36D78859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DBD81AD-D773-4A93-AB6D-D630C93A2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50EAFF-7CD4-48CC-899F-09631AC10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55F9-5151-4956-9078-E92F05DC72C4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78DE0B-A7FD-459C-829F-78B90FE57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475B15-1130-4C03-9E13-376C7A37C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E39B-227E-4972-9900-FFF5191D2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3412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F5DF7-3B48-4B01-B8F7-30626C057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59" cy="1143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8C88C0-BBE3-472D-AC1D-7031DEBDA7E1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08641" y="6247376"/>
            <a:ext cx="2837760" cy="470930"/>
          </a:xfrm>
        </p:spPr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1EFF4F-6297-4CEF-96CF-406008ABDEE3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170240" y="6247376"/>
            <a:ext cx="3863040" cy="470930"/>
          </a:xfrm>
        </p:spPr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DCD6DB-CBC7-41D5-A891-A62DD83F196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41761" y="6247376"/>
            <a:ext cx="2837760" cy="470930"/>
          </a:xfrm>
        </p:spPr>
        <p:txBody>
          <a:bodyPr/>
          <a:lstStyle>
            <a:lvl1pPr>
              <a:defRPr/>
            </a:lvl1pPr>
          </a:lstStyle>
          <a:p>
            <a:fld id="{A95873B2-A774-4700-A9A0-96BCFFCD6A3D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392171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511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4320A7-CCC8-4B0A-85C0-0C58326BE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8CBF01-B58B-42A0-B30E-2517659C1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07BF548-1B53-4C75-ADAE-85EDDC9BF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55F9-5151-4956-9078-E92F05DC72C4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D3F05B-CF88-4565-AE7A-CAF3E0BA7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745BA51-E41D-466A-A5C2-574F621B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E39B-227E-4972-9900-FFF5191D2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1634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3A3658-22AA-497A-AF74-DE59D4C3D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EEA58A-5BB8-4F69-876A-9997EC1B8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46552E-69DE-47E2-BC1C-69519F50E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55F9-5151-4956-9078-E92F05DC72C4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2620A3-5872-496B-861A-78C18414D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04CDA0-D0AD-4B76-8208-C9074207C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E39B-227E-4972-9900-FFF5191D2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088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AB3E0B-B8D7-4662-A2FC-0C3700697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39E478-C768-4BA1-BA2C-882E2A592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15D486F-F524-4160-817A-2F14F8236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A86099E-C9A4-4073-9E80-3CB27CDD4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55F9-5151-4956-9078-E92F05DC72C4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863B3B0-C422-4A12-98E7-1F9770382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CEE2CE0-33D6-4E39-B04E-DB62BB302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E39B-227E-4972-9900-FFF5191D2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2000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7911FE-989F-47E4-AEF4-132A0EB3F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7EE323-B208-459C-A301-831D04EBE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08ED3D2-666F-414F-9A07-FAADB5000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EFA4432-80D4-4C00-99D2-E4DE6CBE4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38823AF-B2C3-43A4-9576-DFD80A7B73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7055D07-F019-4890-8927-F51D27968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55F9-5151-4956-9078-E92F05DC72C4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268F8D9-DE6D-4286-B9A1-C8E82BD8B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9F15D97-73E3-4E91-9A02-432117977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E39B-227E-4972-9900-FFF5191D2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650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F0DDD9-0E04-4762-9ED1-E3DA88A01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FF12328-4EAC-45C1-B8DF-142624422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55F9-5151-4956-9078-E92F05DC72C4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89E2C25-E7B3-4ECE-BB54-50DCA8568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F669AA1-E7DC-4DA6-8D47-04A3A7E9D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E39B-227E-4972-9900-FFF5191D2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443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3718DA1-EEBD-4D5A-B7D8-79CCE1618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55F9-5151-4956-9078-E92F05DC72C4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24D428-6082-44A8-B216-18B880AF7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BF027CA-98A0-48B0-9B40-E7EFAAF33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E39B-227E-4972-9900-FFF5191D2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226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C09C97-9F13-43E9-B238-876C188A4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A734A7-17A9-4275-833B-637390E5C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0C838C7-EDD5-4612-B403-E8025EDA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4D6C3A9-7C05-4C64-834F-8E304B725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55F9-5151-4956-9078-E92F05DC72C4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EE5D120-B42C-4172-9457-9561C3520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52654CA-0E82-43A9-9FE6-DB1932CF7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E39B-227E-4972-9900-FFF5191D2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816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071B2F-CF3A-46CA-ACE6-1052598C6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78609F2-654A-4367-AD82-1CD02EA66D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C9FC90-D261-4810-BD3E-3C07D3AE4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6D44F6F-5E77-4115-9024-47D944D3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55F9-5151-4956-9078-E92F05DC72C4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CC9E9ED-C15F-4624-A285-BDB762DF5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87FBCEC-6E6C-4C86-8B6A-8010B2BA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E39B-227E-4972-9900-FFF5191D2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374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DC25EA3-47AC-44CB-B75B-678E6AA82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44EE0F5-0954-49E3-B646-1290EBEC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3199EB-914E-487D-93AD-E09EBA84D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355F9-5151-4956-9078-E92F05DC72C4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7A1634-DA4D-47F4-9035-4A6F441231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E55027-7154-494C-9A34-3C1DD2DD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BE39B-227E-4972-9900-FFF5191D2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424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25306" y="3139369"/>
            <a:ext cx="7351477" cy="277135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897896">
              <a:spcBef>
                <a:spcPts val="91"/>
              </a:spcBef>
              <a:tabLst>
                <a:tab pos="2600970" algn="l"/>
              </a:tabLst>
            </a:pPr>
            <a:r>
              <a:rPr sz="127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D.A.D.	DIDATTICA </a:t>
            </a:r>
            <a:r>
              <a:rPr sz="127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IN </a:t>
            </a:r>
            <a:r>
              <a:rPr sz="127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MODALITA’</a:t>
            </a:r>
            <a:r>
              <a:rPr sz="127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27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ASINCRONA</a:t>
            </a:r>
            <a:endParaRPr sz="1270">
              <a:latin typeface="Comic Sans MS"/>
              <a:cs typeface="Comic Sans MS"/>
            </a:endParaRPr>
          </a:p>
          <a:p>
            <a:pPr marL="1480428">
              <a:spcBef>
                <a:spcPts val="966"/>
              </a:spcBef>
            </a:pPr>
            <a:r>
              <a:rPr sz="1088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N.B.: SVOLGERE </a:t>
            </a:r>
            <a:r>
              <a:rPr sz="1088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LE ATTIVITA’ SOTTO LA </a:t>
            </a:r>
            <a:r>
              <a:rPr sz="1088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SUPERVISIONE </a:t>
            </a:r>
            <a:r>
              <a:rPr sz="1088" b="1" u="heavy" spc="-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DI </a:t>
            </a:r>
            <a:r>
              <a:rPr sz="1088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UN</a:t>
            </a:r>
            <a:r>
              <a:rPr sz="1088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 ADULTO</a:t>
            </a:r>
            <a:endParaRPr sz="1088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1451">
              <a:latin typeface="Comic Sans MS"/>
              <a:cs typeface="Comic Sans MS"/>
            </a:endParaRPr>
          </a:p>
          <a:p>
            <a:pPr marL="11516">
              <a:spcBef>
                <a:spcPts val="1179"/>
              </a:spcBef>
            </a:pPr>
            <a:r>
              <a:rPr sz="1088" dirty="0">
                <a:solidFill>
                  <a:srgbClr val="001F60"/>
                </a:solidFill>
                <a:latin typeface="Comic Sans MS"/>
                <a:cs typeface="Comic Sans MS"/>
              </a:rPr>
              <a:t>Ciao</a:t>
            </a:r>
            <a:r>
              <a:rPr sz="1088" spc="-5" dirty="0">
                <a:solidFill>
                  <a:srgbClr val="001F60"/>
                </a:solidFill>
                <a:latin typeface="Comic Sans MS"/>
                <a:cs typeface="Comic Sans MS"/>
              </a:rPr>
              <a:t> bambini!!!</a:t>
            </a:r>
            <a:endParaRPr sz="1088">
              <a:latin typeface="Comic Sans MS"/>
              <a:cs typeface="Comic Sans MS"/>
            </a:endParaRPr>
          </a:p>
          <a:p>
            <a:pPr marL="112285" indent="-101344">
              <a:spcBef>
                <a:spcPts val="218"/>
              </a:spcBef>
              <a:buFont typeface="UKIJ Tughra"/>
              <a:buChar char="⦁"/>
              <a:tabLst>
                <a:tab pos="112860" algn="l"/>
              </a:tabLst>
            </a:pPr>
            <a:r>
              <a:rPr sz="1088" dirty="0">
                <a:solidFill>
                  <a:srgbClr val="001F60"/>
                </a:solidFill>
                <a:latin typeface="Comic Sans MS"/>
                <a:cs typeface="Comic Sans MS"/>
              </a:rPr>
              <a:t>Prepariamoci </a:t>
            </a:r>
            <a:r>
              <a:rPr sz="1088" spc="-5" dirty="0">
                <a:solidFill>
                  <a:srgbClr val="001F60"/>
                </a:solidFill>
                <a:latin typeface="Comic Sans MS"/>
                <a:cs typeface="Comic Sans MS"/>
              </a:rPr>
              <a:t>per </a:t>
            </a:r>
            <a:r>
              <a:rPr sz="1088" dirty="0">
                <a:solidFill>
                  <a:srgbClr val="001F60"/>
                </a:solidFill>
                <a:latin typeface="Comic Sans MS"/>
                <a:cs typeface="Comic Sans MS"/>
              </a:rPr>
              <a:t>svolgere </a:t>
            </a:r>
            <a:r>
              <a:rPr sz="1088" spc="-5" dirty="0">
                <a:solidFill>
                  <a:srgbClr val="001F60"/>
                </a:solidFill>
                <a:latin typeface="Comic Sans MS"/>
                <a:cs typeface="Comic Sans MS"/>
              </a:rPr>
              <a:t>qualche gioco</a:t>
            </a:r>
            <a:r>
              <a:rPr sz="1088" spc="32" dirty="0">
                <a:solidFill>
                  <a:srgbClr val="001F60"/>
                </a:solidFill>
                <a:latin typeface="Comic Sans MS"/>
                <a:cs typeface="Comic Sans MS"/>
              </a:rPr>
              <a:t> </a:t>
            </a:r>
            <a:r>
              <a:rPr sz="1088" dirty="0">
                <a:solidFill>
                  <a:srgbClr val="001F60"/>
                </a:solidFill>
                <a:latin typeface="Comic Sans MS"/>
                <a:cs typeface="Comic Sans MS"/>
              </a:rPr>
              <a:t>insieme!</a:t>
            </a:r>
            <a:endParaRPr sz="1088">
              <a:latin typeface="Comic Sans MS"/>
              <a:cs typeface="Comic Sans MS"/>
            </a:endParaRPr>
          </a:p>
          <a:p>
            <a:pPr marL="112285" indent="-101344">
              <a:spcBef>
                <a:spcPts val="218"/>
              </a:spcBef>
              <a:buFont typeface="UKIJ Tughra"/>
              <a:buChar char="⦁"/>
              <a:tabLst>
                <a:tab pos="112860" algn="l"/>
              </a:tabLst>
            </a:pPr>
            <a:r>
              <a:rPr sz="1088" dirty="0">
                <a:solidFill>
                  <a:srgbClr val="001F60"/>
                </a:solidFill>
                <a:latin typeface="Comic Sans MS"/>
                <a:cs typeface="Comic Sans MS"/>
              </a:rPr>
              <a:t>Prima di iniziare ricordatevi</a:t>
            </a:r>
            <a:r>
              <a:rPr sz="1088" spc="-5" dirty="0">
                <a:solidFill>
                  <a:srgbClr val="001F60"/>
                </a:solidFill>
                <a:latin typeface="Comic Sans MS"/>
                <a:cs typeface="Comic Sans MS"/>
              </a:rPr>
              <a:t> </a:t>
            </a:r>
            <a:r>
              <a:rPr sz="1088" spc="5" dirty="0">
                <a:solidFill>
                  <a:srgbClr val="001F60"/>
                </a:solidFill>
                <a:latin typeface="Comic Sans MS"/>
                <a:cs typeface="Comic Sans MS"/>
              </a:rPr>
              <a:t>di:</a:t>
            </a:r>
            <a:endParaRPr sz="1088">
              <a:latin typeface="Comic Sans MS"/>
              <a:cs typeface="Comic Sans MS"/>
            </a:endParaRPr>
          </a:p>
          <a:p>
            <a:pPr marL="1335322" lvl="1" indent="-101344">
              <a:spcBef>
                <a:spcPts val="948"/>
              </a:spcBef>
              <a:buFont typeface="UKIJ Tughra"/>
              <a:buChar char="⦁"/>
              <a:tabLst>
                <a:tab pos="1335898" algn="l"/>
              </a:tabLst>
            </a:pPr>
            <a:r>
              <a:rPr sz="1088" dirty="0">
                <a:solidFill>
                  <a:srgbClr val="001F60"/>
                </a:solidFill>
                <a:latin typeface="Comic Sans MS"/>
                <a:cs typeface="Comic Sans MS"/>
              </a:rPr>
              <a:t>Indossare indumenti</a:t>
            </a:r>
            <a:r>
              <a:rPr sz="1088" spc="-18" dirty="0">
                <a:solidFill>
                  <a:srgbClr val="001F60"/>
                </a:solidFill>
                <a:latin typeface="Comic Sans MS"/>
                <a:cs typeface="Comic Sans MS"/>
              </a:rPr>
              <a:t> </a:t>
            </a:r>
            <a:r>
              <a:rPr sz="1088" dirty="0">
                <a:solidFill>
                  <a:srgbClr val="001F60"/>
                </a:solidFill>
                <a:latin typeface="Comic Sans MS"/>
                <a:cs typeface="Comic Sans MS"/>
              </a:rPr>
              <a:t>idonei</a:t>
            </a:r>
            <a:endParaRPr sz="1088">
              <a:latin typeface="Comic Sans MS"/>
              <a:cs typeface="Comic Sans MS"/>
            </a:endParaRPr>
          </a:p>
          <a:p>
            <a:pPr marL="1335322" lvl="1" indent="-101344">
              <a:spcBef>
                <a:spcPts val="218"/>
              </a:spcBef>
              <a:buFont typeface="UKIJ Tughra"/>
              <a:buChar char="⦁"/>
              <a:tabLst>
                <a:tab pos="1335898" algn="l"/>
              </a:tabLst>
            </a:pPr>
            <a:r>
              <a:rPr sz="1088" dirty="0">
                <a:solidFill>
                  <a:srgbClr val="001F60"/>
                </a:solidFill>
                <a:latin typeface="Comic Sans MS"/>
                <a:cs typeface="Comic Sans MS"/>
              </a:rPr>
              <a:t>Considerare i </a:t>
            </a:r>
            <a:r>
              <a:rPr sz="1088" spc="-5" dirty="0">
                <a:solidFill>
                  <a:srgbClr val="001F60"/>
                </a:solidFill>
                <a:latin typeface="Comic Sans MS"/>
                <a:cs typeface="Comic Sans MS"/>
              </a:rPr>
              <a:t>limiti </a:t>
            </a:r>
            <a:r>
              <a:rPr sz="1088" dirty="0">
                <a:solidFill>
                  <a:srgbClr val="001F60"/>
                </a:solidFill>
                <a:latin typeface="Comic Sans MS"/>
                <a:cs typeface="Comic Sans MS"/>
              </a:rPr>
              <a:t>fisici </a:t>
            </a:r>
            <a:r>
              <a:rPr sz="1088" spc="-5" dirty="0">
                <a:solidFill>
                  <a:srgbClr val="001F60"/>
                </a:solidFill>
                <a:latin typeface="Comic Sans MS"/>
                <a:cs typeface="Comic Sans MS"/>
              </a:rPr>
              <a:t>dell</a:t>
            </a:r>
            <a:r>
              <a:rPr sz="1088" spc="-5" dirty="0">
                <a:solidFill>
                  <a:srgbClr val="001F60"/>
                </a:solidFill>
                <a:latin typeface="UKIJ Tughra"/>
                <a:cs typeface="UKIJ Tughra"/>
              </a:rPr>
              <a:t>’</a:t>
            </a:r>
            <a:r>
              <a:rPr sz="1088" spc="-5" dirty="0">
                <a:solidFill>
                  <a:srgbClr val="001F60"/>
                </a:solidFill>
                <a:latin typeface="Comic Sans MS"/>
                <a:cs typeface="Comic Sans MS"/>
              </a:rPr>
              <a:t>ambiente</a:t>
            </a:r>
            <a:r>
              <a:rPr sz="1088" spc="-14" dirty="0">
                <a:solidFill>
                  <a:srgbClr val="001F60"/>
                </a:solidFill>
                <a:latin typeface="Comic Sans MS"/>
                <a:cs typeface="Comic Sans MS"/>
              </a:rPr>
              <a:t> </a:t>
            </a:r>
            <a:r>
              <a:rPr sz="1088" spc="-5" dirty="0">
                <a:solidFill>
                  <a:srgbClr val="001F60"/>
                </a:solidFill>
                <a:latin typeface="Comic Sans MS"/>
                <a:cs typeface="Comic Sans MS"/>
              </a:rPr>
              <a:t>circostante</a:t>
            </a:r>
            <a:endParaRPr sz="1088">
              <a:latin typeface="Comic Sans MS"/>
              <a:cs typeface="Comic Sans MS"/>
            </a:endParaRPr>
          </a:p>
          <a:p>
            <a:pPr marL="1335322" lvl="1" indent="-101344">
              <a:spcBef>
                <a:spcPts val="218"/>
              </a:spcBef>
              <a:buFont typeface="UKIJ Tughra"/>
              <a:buChar char="⦁"/>
              <a:tabLst>
                <a:tab pos="1335898" algn="l"/>
              </a:tabLst>
            </a:pPr>
            <a:r>
              <a:rPr sz="1088" dirty="0">
                <a:solidFill>
                  <a:srgbClr val="001F60"/>
                </a:solidFill>
                <a:latin typeface="Comic Sans MS"/>
                <a:cs typeface="Comic Sans MS"/>
              </a:rPr>
              <a:t>Usare </a:t>
            </a:r>
            <a:r>
              <a:rPr sz="1088" spc="-5" dirty="0">
                <a:solidFill>
                  <a:srgbClr val="001F60"/>
                </a:solidFill>
                <a:latin typeface="Comic Sans MS"/>
                <a:cs typeface="Comic Sans MS"/>
              </a:rPr>
              <a:t>appoggi </a:t>
            </a:r>
            <a:r>
              <a:rPr sz="1088" dirty="0">
                <a:solidFill>
                  <a:srgbClr val="001F60"/>
                </a:solidFill>
                <a:latin typeface="Comic Sans MS"/>
                <a:cs typeface="Comic Sans MS"/>
              </a:rPr>
              <a:t>o prese in</a:t>
            </a:r>
            <a:r>
              <a:rPr sz="1088" spc="-5" dirty="0">
                <a:solidFill>
                  <a:srgbClr val="001F60"/>
                </a:solidFill>
                <a:latin typeface="Comic Sans MS"/>
                <a:cs typeface="Comic Sans MS"/>
              </a:rPr>
              <a:t> </a:t>
            </a:r>
            <a:r>
              <a:rPr sz="1088" dirty="0">
                <a:solidFill>
                  <a:srgbClr val="001F60"/>
                </a:solidFill>
                <a:latin typeface="Comic Sans MS"/>
                <a:cs typeface="Comic Sans MS"/>
              </a:rPr>
              <a:t>sicurezza</a:t>
            </a:r>
            <a:endParaRPr sz="1088">
              <a:latin typeface="Comic Sans MS"/>
              <a:cs typeface="Comic Sans MS"/>
            </a:endParaRPr>
          </a:p>
          <a:p>
            <a:pPr marL="1335322" lvl="1" indent="-101344">
              <a:spcBef>
                <a:spcPts val="218"/>
              </a:spcBef>
              <a:buFont typeface="UKIJ Tughra"/>
              <a:buChar char="⦁"/>
              <a:tabLst>
                <a:tab pos="1335898" algn="l"/>
              </a:tabLst>
            </a:pPr>
            <a:r>
              <a:rPr sz="1088" dirty="0">
                <a:solidFill>
                  <a:srgbClr val="001F60"/>
                </a:solidFill>
                <a:latin typeface="Comic Sans MS"/>
                <a:cs typeface="Comic Sans MS"/>
              </a:rPr>
              <a:t>Assumere comportamenti adeguati </a:t>
            </a:r>
            <a:r>
              <a:rPr sz="1088" spc="-5" dirty="0">
                <a:solidFill>
                  <a:srgbClr val="001F60"/>
                </a:solidFill>
                <a:latin typeface="Comic Sans MS"/>
                <a:cs typeface="Comic Sans MS"/>
              </a:rPr>
              <a:t>per </a:t>
            </a:r>
            <a:r>
              <a:rPr sz="1088" dirty="0">
                <a:solidFill>
                  <a:srgbClr val="001F60"/>
                </a:solidFill>
                <a:latin typeface="Comic Sans MS"/>
                <a:cs typeface="Comic Sans MS"/>
              </a:rPr>
              <a:t>prevenire eventuali</a:t>
            </a:r>
            <a:r>
              <a:rPr sz="1088" spc="-5" dirty="0">
                <a:solidFill>
                  <a:srgbClr val="001F60"/>
                </a:solidFill>
                <a:latin typeface="Comic Sans MS"/>
                <a:cs typeface="Comic Sans MS"/>
              </a:rPr>
              <a:t> </a:t>
            </a:r>
            <a:r>
              <a:rPr sz="1088" dirty="0">
                <a:solidFill>
                  <a:srgbClr val="001F60"/>
                </a:solidFill>
                <a:latin typeface="Comic Sans MS"/>
                <a:cs typeface="Comic Sans MS"/>
              </a:rPr>
              <a:t>infortuni</a:t>
            </a:r>
            <a:endParaRPr sz="1088">
              <a:latin typeface="Comic Sans MS"/>
              <a:cs typeface="Comic Sans MS"/>
            </a:endParaRPr>
          </a:p>
          <a:p>
            <a:pPr marL="1335322" lvl="1" indent="-101344">
              <a:spcBef>
                <a:spcPts val="218"/>
              </a:spcBef>
              <a:buFont typeface="UKIJ Tughra"/>
              <a:buChar char="⦁"/>
              <a:tabLst>
                <a:tab pos="1335898" algn="l"/>
              </a:tabLst>
            </a:pPr>
            <a:r>
              <a:rPr sz="1088" dirty="0">
                <a:solidFill>
                  <a:srgbClr val="001F60"/>
                </a:solidFill>
                <a:latin typeface="Comic Sans MS"/>
                <a:cs typeface="Comic Sans MS"/>
              </a:rPr>
              <a:t>Concentrarsi </a:t>
            </a:r>
            <a:r>
              <a:rPr sz="1088" spc="-5" dirty="0">
                <a:solidFill>
                  <a:srgbClr val="001F60"/>
                </a:solidFill>
                <a:latin typeface="Comic Sans MS"/>
                <a:cs typeface="Comic Sans MS"/>
              </a:rPr>
              <a:t>sull</a:t>
            </a:r>
            <a:r>
              <a:rPr sz="1088" spc="-5" dirty="0">
                <a:solidFill>
                  <a:srgbClr val="001F60"/>
                </a:solidFill>
                <a:latin typeface="UKIJ Tughra"/>
                <a:cs typeface="UKIJ Tughra"/>
              </a:rPr>
              <a:t>’</a:t>
            </a:r>
            <a:r>
              <a:rPr sz="1088" spc="-5" dirty="0">
                <a:solidFill>
                  <a:srgbClr val="001F60"/>
                </a:solidFill>
                <a:latin typeface="Comic Sans MS"/>
                <a:cs typeface="Comic Sans MS"/>
              </a:rPr>
              <a:t>esercizio </a:t>
            </a:r>
            <a:r>
              <a:rPr sz="1088" dirty="0">
                <a:solidFill>
                  <a:srgbClr val="001F60"/>
                </a:solidFill>
                <a:latin typeface="Comic Sans MS"/>
                <a:cs typeface="Comic Sans MS"/>
              </a:rPr>
              <a:t>e seguire le</a:t>
            </a:r>
            <a:r>
              <a:rPr sz="1088" spc="14" dirty="0">
                <a:solidFill>
                  <a:srgbClr val="001F60"/>
                </a:solidFill>
                <a:latin typeface="Comic Sans MS"/>
                <a:cs typeface="Comic Sans MS"/>
              </a:rPr>
              <a:t> </a:t>
            </a:r>
            <a:r>
              <a:rPr sz="1088" spc="-5" dirty="0">
                <a:solidFill>
                  <a:srgbClr val="001F60"/>
                </a:solidFill>
                <a:latin typeface="Comic Sans MS"/>
                <a:cs typeface="Comic Sans MS"/>
              </a:rPr>
              <a:t>indicazioni.</a:t>
            </a:r>
            <a:endParaRPr sz="1088">
              <a:latin typeface="Comic Sans MS"/>
              <a:cs typeface="Comic Sans MS"/>
            </a:endParaRPr>
          </a:p>
          <a:p>
            <a:pPr marR="4607" algn="r">
              <a:spcBef>
                <a:spcPts val="948"/>
              </a:spcBef>
              <a:tabLst>
                <a:tab pos="863151" algn="l"/>
              </a:tabLst>
            </a:pPr>
            <a:r>
              <a:rPr sz="1088" b="1" dirty="0">
                <a:solidFill>
                  <a:srgbClr val="FF0000"/>
                </a:solidFill>
                <a:latin typeface="Comic Sans MS"/>
                <a:cs typeface="Comic Sans MS"/>
              </a:rPr>
              <a:t>…</a:t>
            </a:r>
            <a:r>
              <a:rPr sz="1088" b="1" spc="5" dirty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  <a:r>
              <a:rPr sz="1088" b="1" dirty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  <a:r>
              <a:rPr sz="1088" b="1" spc="-18" dirty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  <a:r>
              <a:rPr sz="1088" b="1" dirty="0">
                <a:solidFill>
                  <a:srgbClr val="FF0000"/>
                </a:solidFill>
                <a:latin typeface="Comic Sans MS"/>
                <a:cs typeface="Comic Sans MS"/>
              </a:rPr>
              <a:t>.BUON	</a:t>
            </a:r>
            <a:r>
              <a:rPr sz="1088" b="1" spc="-14" dirty="0">
                <a:solidFill>
                  <a:srgbClr val="FF0000"/>
                </a:solidFill>
                <a:latin typeface="Comic Sans MS"/>
                <a:cs typeface="Comic Sans MS"/>
              </a:rPr>
              <a:t>D</a:t>
            </a:r>
            <a:r>
              <a:rPr sz="1088" b="1" dirty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sz="1088" b="1" spc="5" dirty="0">
                <a:solidFill>
                  <a:srgbClr val="FF0000"/>
                </a:solidFill>
                <a:latin typeface="Comic Sans MS"/>
                <a:cs typeface="Comic Sans MS"/>
              </a:rPr>
              <a:t>V</a:t>
            </a:r>
            <a:r>
              <a:rPr sz="1088" b="1" dirty="0">
                <a:solidFill>
                  <a:srgbClr val="FF0000"/>
                </a:solidFill>
                <a:latin typeface="Comic Sans MS"/>
                <a:cs typeface="Comic Sans MS"/>
              </a:rPr>
              <a:t>E</a:t>
            </a:r>
            <a:r>
              <a:rPr sz="1088" b="1" spc="-14" dirty="0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r>
              <a:rPr sz="1088" b="1" dirty="0">
                <a:solidFill>
                  <a:srgbClr val="FF0000"/>
                </a:solidFill>
                <a:latin typeface="Comic Sans MS"/>
                <a:cs typeface="Comic Sans MS"/>
              </a:rPr>
              <a:t>T</a:t>
            </a:r>
            <a:r>
              <a:rPr sz="1088" b="1" spc="14" dirty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sz="1088" b="1" dirty="0">
                <a:solidFill>
                  <a:srgbClr val="FF0000"/>
                </a:solidFill>
                <a:latin typeface="Comic Sans MS"/>
                <a:cs typeface="Comic Sans MS"/>
              </a:rPr>
              <a:t>M</a:t>
            </a:r>
            <a:r>
              <a:rPr sz="1088" b="1" spc="-18" dirty="0">
                <a:solidFill>
                  <a:srgbClr val="FF0000"/>
                </a:solidFill>
                <a:latin typeface="Comic Sans MS"/>
                <a:cs typeface="Comic Sans MS"/>
              </a:rPr>
              <a:t>E</a:t>
            </a:r>
            <a:r>
              <a:rPr sz="1088" b="1" dirty="0">
                <a:solidFill>
                  <a:srgbClr val="FF0000"/>
                </a:solidFill>
                <a:latin typeface="Comic Sans MS"/>
                <a:cs typeface="Comic Sans MS"/>
              </a:rPr>
              <a:t>NT</a:t>
            </a:r>
            <a:r>
              <a:rPr sz="1088" b="1" spc="9" dirty="0">
                <a:solidFill>
                  <a:srgbClr val="FF0000"/>
                </a:solidFill>
                <a:latin typeface="Comic Sans MS"/>
                <a:cs typeface="Comic Sans MS"/>
              </a:rPr>
              <a:t>O</a:t>
            </a:r>
            <a:r>
              <a:rPr sz="1088" b="1" dirty="0">
                <a:solidFill>
                  <a:srgbClr val="FF0000"/>
                </a:solidFill>
                <a:latin typeface="Comic Sans MS"/>
                <a:cs typeface="Comic Sans MS"/>
              </a:rPr>
              <a:t>!!!!!</a:t>
            </a:r>
            <a:r>
              <a:rPr sz="1088" b="1" spc="9" dirty="0">
                <a:solidFill>
                  <a:srgbClr val="FF0000"/>
                </a:solidFill>
                <a:latin typeface="Comic Sans MS"/>
                <a:cs typeface="Comic Sans MS"/>
              </a:rPr>
              <a:t>!</a:t>
            </a:r>
            <a:r>
              <a:rPr sz="1088" b="1" dirty="0">
                <a:solidFill>
                  <a:srgbClr val="FF0000"/>
                </a:solidFill>
                <a:latin typeface="Comic Sans MS"/>
                <a:cs typeface="Comic Sans MS"/>
              </a:rPr>
              <a:t>!!!</a:t>
            </a:r>
            <a:endParaRPr sz="1088">
              <a:latin typeface="Comic Sans MS"/>
              <a:cs typeface="Comic Sans M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958A46-4536-486E-A9FF-CB737057F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34" y="560447"/>
            <a:ext cx="4757530" cy="248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8AF2E093-6832-4487-A95E-85B964127F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11103" y="226105"/>
            <a:ext cx="8229024" cy="1144920"/>
          </a:xfrm>
          <a:ln/>
        </p:spPr>
        <p:txBody>
          <a:bodyPr vert="horz" lIns="91440" tIns="35206" rIns="91440" bIns="45720" rtlCol="0" anchor="ctr">
            <a:norm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it-IT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Educazione Fisica a casa</a:t>
            </a:r>
            <a:br>
              <a:rPr lang="it-IT" altLang="en-US"/>
            </a:br>
            <a:r>
              <a:rPr lang="it-IT" altLang="en-US" sz="2903">
                <a:solidFill>
                  <a:srgbClr val="FF3333"/>
                </a:solidFill>
              </a:rPr>
              <a:t>#iorestoacasa</a:t>
            </a:r>
          </a:p>
        </p:txBody>
      </p:sp>
      <p:sp>
        <p:nvSpPr>
          <p:cNvPr id="3074" name="AutoShape 2">
            <a:extLst>
              <a:ext uri="{FF2B5EF4-FFF2-40B4-BE49-F238E27FC236}">
                <a16:creationId xmlns:a16="http://schemas.microsoft.com/office/drawing/2014/main" id="{E4DD87F7-7EF1-4D6A-AC4A-4E2B4539C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684" y="1568326"/>
            <a:ext cx="6989054" cy="1110356"/>
          </a:xfrm>
          <a:prstGeom prst="wedgeRoundRectCallout">
            <a:avLst>
              <a:gd name="adj1" fmla="val -30505"/>
              <a:gd name="adj2" fmla="val 145204"/>
              <a:gd name="adj3" fmla="val 16667"/>
            </a:avLst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46" tIns="58426" rIns="81646" bIns="40823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it-IT" altLang="en-US" sz="1996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Benvenuti in questa nuova lezione di educazione fisica!!</a:t>
            </a:r>
          </a:p>
        </p:txBody>
      </p:sp>
      <p:sp>
        <p:nvSpPr>
          <p:cNvPr id="3077" name="AutoShape 5">
            <a:extLst>
              <a:ext uri="{FF2B5EF4-FFF2-40B4-BE49-F238E27FC236}">
                <a16:creationId xmlns:a16="http://schemas.microsoft.com/office/drawing/2014/main" id="{42D9EBC5-08D5-43E1-8643-AE87E7B74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484065"/>
            <a:ext cx="2678681" cy="1764185"/>
          </a:xfrm>
          <a:prstGeom prst="roundRect">
            <a:avLst>
              <a:gd name="adj" fmla="val 79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503A1D4E-4AF3-49C6-A9B1-9E3B50665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6963" y="6401473"/>
            <a:ext cx="7968357" cy="29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3625" rIns="81646" bIns="40823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it-IT" altLang="en-US" sz="1452" b="1" dirty="0"/>
              <a:t>Redattore: Prof. Alessandro Capasso– Docente di Educazione Fisica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76DB88F-2A2B-44E7-99C4-556E467E48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3" b="-1"/>
          <a:stretch/>
        </p:blipFill>
        <p:spPr bwMode="auto">
          <a:xfrm>
            <a:off x="1916680" y="3754480"/>
            <a:ext cx="2352975" cy="267867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1147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6B8CC7F-3622-46E3-9272-E1956397D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4905" cy="456278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3FE55B4-2EE5-4A4A-AD80-1A14F660F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4906" y="0"/>
            <a:ext cx="7956409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7267E9C1-58F1-46EE-9BBE-108764BF9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56AA97A-F953-4D1B-8808-B56919457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20" y="5073812"/>
            <a:ext cx="6331904" cy="11460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>
                <a:solidFill>
                  <a:srgbClr val="000000"/>
                </a:solidFill>
              </a:rPr>
              <a:t>LA GIORNATA DEI GIOCHI </a:t>
            </a:r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F62B8A8C-A996-46DA-AB61-1A4DD7073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" y="2"/>
            <a:ext cx="3799103" cy="3822917"/>
          </a:xfrm>
          <a:custGeom>
            <a:avLst/>
            <a:gdLst>
              <a:gd name="connsiteX0" fmla="*/ 370922 w 3799103"/>
              <a:gd name="connsiteY0" fmla="*/ 0 h 3822917"/>
              <a:gd name="connsiteX1" fmla="*/ 2961741 w 3799103"/>
              <a:gd name="connsiteY1" fmla="*/ 0 h 3822917"/>
              <a:gd name="connsiteX2" fmla="*/ 3023310 w 3799103"/>
              <a:gd name="connsiteY2" fmla="*/ 46041 h 3822917"/>
              <a:gd name="connsiteX3" fmla="*/ 3799103 w 3799103"/>
              <a:gd name="connsiteY3" fmla="*/ 1691074 h 3822917"/>
              <a:gd name="connsiteX4" fmla="*/ 1667260 w 3799103"/>
              <a:gd name="connsiteY4" fmla="*/ 3822917 h 3822917"/>
              <a:gd name="connsiteX5" fmla="*/ 22227 w 3799103"/>
              <a:gd name="connsiteY5" fmla="*/ 3047124 h 3822917"/>
              <a:gd name="connsiteX6" fmla="*/ 0 w 3799103"/>
              <a:gd name="connsiteY6" fmla="*/ 3017401 h 3822917"/>
              <a:gd name="connsiteX7" fmla="*/ 0 w 3799103"/>
              <a:gd name="connsiteY7" fmla="*/ 364747 h 3822917"/>
              <a:gd name="connsiteX8" fmla="*/ 22227 w 3799103"/>
              <a:gd name="connsiteY8" fmla="*/ 335024 h 3822917"/>
              <a:gd name="connsiteX9" fmla="*/ 351088 w 3799103"/>
              <a:gd name="connsiteY9" fmla="*/ 13924 h 38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9103" h="3822917">
                <a:moveTo>
                  <a:pt x="370922" y="0"/>
                </a:moveTo>
                <a:lnTo>
                  <a:pt x="2961741" y="0"/>
                </a:lnTo>
                <a:lnTo>
                  <a:pt x="3023310" y="46041"/>
                </a:lnTo>
                <a:cubicBezTo>
                  <a:pt x="3497106" y="437052"/>
                  <a:pt x="3799103" y="1028796"/>
                  <a:pt x="3799103" y="1691074"/>
                </a:cubicBezTo>
                <a:cubicBezTo>
                  <a:pt x="3799103" y="2868458"/>
                  <a:pt x="2844644" y="3822917"/>
                  <a:pt x="1667260" y="3822917"/>
                </a:cubicBezTo>
                <a:cubicBezTo>
                  <a:pt x="1004982" y="3822917"/>
                  <a:pt x="413238" y="3520920"/>
                  <a:pt x="22227" y="3047124"/>
                </a:cubicBezTo>
                <a:lnTo>
                  <a:pt x="0" y="3017401"/>
                </a:lnTo>
                <a:lnTo>
                  <a:pt x="0" y="364747"/>
                </a:lnTo>
                <a:lnTo>
                  <a:pt x="22227" y="335024"/>
                </a:lnTo>
                <a:cubicBezTo>
                  <a:pt x="119980" y="216575"/>
                  <a:pt x="230278" y="108864"/>
                  <a:pt x="351088" y="139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6E36EF8-3207-432B-A06F-9E9C17E01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100" y="361726"/>
            <a:ext cx="2629584" cy="268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Freeform 63">
            <a:extLst>
              <a:ext uri="{FF2B5EF4-FFF2-40B4-BE49-F238E27FC236}">
                <a16:creationId xmlns:a16="http://schemas.microsoft.com/office/drawing/2014/main" id="{F429BE5F-6DE0-4144-A557-3BE62DC2D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1589" y="2057400"/>
            <a:ext cx="4310411" cy="4800600"/>
          </a:xfrm>
          <a:custGeom>
            <a:avLst/>
            <a:gdLst>
              <a:gd name="connsiteX0" fmla="*/ 2631284 w 4180773"/>
              <a:gd name="connsiteY0" fmla="*/ 0 h 4656219"/>
              <a:gd name="connsiteX1" fmla="*/ 4102460 w 4180773"/>
              <a:gd name="connsiteY1" fmla="*/ 449382 h 4656219"/>
              <a:gd name="connsiteX2" fmla="*/ 4180773 w 4180773"/>
              <a:gd name="connsiteY2" fmla="*/ 507944 h 4656219"/>
              <a:gd name="connsiteX3" fmla="*/ 4180773 w 4180773"/>
              <a:gd name="connsiteY3" fmla="*/ 4656219 h 4656219"/>
              <a:gd name="connsiteX4" fmla="*/ 951501 w 4180773"/>
              <a:gd name="connsiteY4" fmla="*/ 4656219 h 4656219"/>
              <a:gd name="connsiteX5" fmla="*/ 770685 w 4180773"/>
              <a:gd name="connsiteY5" fmla="*/ 4491883 h 4656219"/>
              <a:gd name="connsiteX6" fmla="*/ 0 w 4180773"/>
              <a:gd name="connsiteY6" fmla="*/ 2631284 h 4656219"/>
              <a:gd name="connsiteX7" fmla="*/ 2631284 w 4180773"/>
              <a:gd name="connsiteY7" fmla="*/ 0 h 465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773" h="4656219">
                <a:moveTo>
                  <a:pt x="2631284" y="0"/>
                </a:moveTo>
                <a:cubicBezTo>
                  <a:pt x="3176241" y="0"/>
                  <a:pt x="3682504" y="165666"/>
                  <a:pt x="4102460" y="449382"/>
                </a:cubicBezTo>
                <a:lnTo>
                  <a:pt x="4180773" y="507944"/>
                </a:lnTo>
                <a:lnTo>
                  <a:pt x="4180773" y="4656219"/>
                </a:lnTo>
                <a:lnTo>
                  <a:pt x="951501" y="4656219"/>
                </a:lnTo>
                <a:lnTo>
                  <a:pt x="770685" y="4491883"/>
                </a:lnTo>
                <a:cubicBezTo>
                  <a:pt x="294517" y="4015714"/>
                  <a:pt x="0" y="3357893"/>
                  <a:pt x="0" y="2631284"/>
                </a:cubicBezTo>
                <a:cubicBezTo>
                  <a:pt x="0" y="1178066"/>
                  <a:pt x="1178066" y="0"/>
                  <a:pt x="2631284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4"/>
                </a:gs>
                <a:gs pos="23000">
                  <a:schemeClr val="accent4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CE1EFC02-FB03-4241-83C8-4FBA4CAD6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7624" y="0"/>
            <a:ext cx="3383280" cy="2942512"/>
          </a:xfrm>
          <a:custGeom>
            <a:avLst/>
            <a:gdLst>
              <a:gd name="connsiteX0" fmla="*/ 555657 w 3383280"/>
              <a:gd name="connsiteY0" fmla="*/ 0 h 2942512"/>
              <a:gd name="connsiteX1" fmla="*/ 2827623 w 3383280"/>
              <a:gd name="connsiteY1" fmla="*/ 0 h 2942512"/>
              <a:gd name="connsiteX2" fmla="*/ 2887810 w 3383280"/>
              <a:gd name="connsiteY2" fmla="*/ 54702 h 2942512"/>
              <a:gd name="connsiteX3" fmla="*/ 3383280 w 3383280"/>
              <a:gd name="connsiteY3" fmla="*/ 1250872 h 2942512"/>
              <a:gd name="connsiteX4" fmla="*/ 1691640 w 3383280"/>
              <a:gd name="connsiteY4" fmla="*/ 2942512 h 2942512"/>
              <a:gd name="connsiteX5" fmla="*/ 0 w 3383280"/>
              <a:gd name="connsiteY5" fmla="*/ 1250872 h 2942512"/>
              <a:gd name="connsiteX6" fmla="*/ 495470 w 3383280"/>
              <a:gd name="connsiteY6" fmla="*/ 54702 h 294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3280" h="2942512">
                <a:moveTo>
                  <a:pt x="555657" y="0"/>
                </a:moveTo>
                <a:lnTo>
                  <a:pt x="2827623" y="0"/>
                </a:lnTo>
                <a:lnTo>
                  <a:pt x="2887810" y="54702"/>
                </a:lnTo>
                <a:cubicBezTo>
                  <a:pt x="3193937" y="360829"/>
                  <a:pt x="3383280" y="783739"/>
                  <a:pt x="3383280" y="1250872"/>
                </a:cubicBezTo>
                <a:cubicBezTo>
                  <a:pt x="3383280" y="2185139"/>
                  <a:pt x="2625907" y="2942512"/>
                  <a:pt x="1691640" y="2942512"/>
                </a:cubicBezTo>
                <a:cubicBezTo>
                  <a:pt x="757373" y="2942512"/>
                  <a:pt x="0" y="2185139"/>
                  <a:pt x="0" y="1250872"/>
                </a:cubicBezTo>
                <a:cubicBezTo>
                  <a:pt x="0" y="783739"/>
                  <a:pt x="189344" y="360829"/>
                  <a:pt x="495470" y="54702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4"/>
                </a:gs>
                <a:gs pos="23000">
                  <a:schemeClr val="accent4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15957BB8-30A8-4634-A392-F8977BE3F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6561" y="544913"/>
            <a:ext cx="2365405" cy="157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A087243D-D803-4A6D-98BA-1444CA13B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4899" y="3546875"/>
            <a:ext cx="3217333" cy="255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651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1EE5611-3C40-4B3F-AFA5-185E22A0B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000000"/>
                </a:solidFill>
              </a:rPr>
              <a:t>GIOCO 1: IL SEMAFORO</a:t>
            </a: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DB475E9-59CC-4283-8A9F-8FE77850C7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" r="2226" b="-3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8B641F-4418-4B47-9118-2A95FDE2B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it-IT" sz="2000">
                <a:solidFill>
                  <a:srgbClr val="000000"/>
                </a:solidFill>
              </a:rPr>
              <a:t>IL SEMAFORO LO SPAZIO E’ LA STRADA E NOI SIAMO DELLE AUTOMOBILI. IL VIGILE CHE DA I SEGUENTI ORDINI: VERDE= CORRERE ROSSO = FERMARSI </a:t>
            </a:r>
            <a:r>
              <a:rPr lang="it-IT" sz="2000">
                <a:solidFill>
                  <a:srgbClr val="000000"/>
                </a:solidFill>
                <a:highlight>
                  <a:srgbClr val="FFFF00"/>
                </a:highlight>
              </a:rPr>
              <a:t>GIALLO</a:t>
            </a:r>
            <a:r>
              <a:rPr lang="it-IT" sz="2000">
                <a:solidFill>
                  <a:srgbClr val="000000"/>
                </a:solidFill>
              </a:rPr>
              <a:t>= GUIDARE LENTAMENTE VARIANTE USARE CARTELLINI COLORATI , I GESTI O IL FISCHIETTO.</a:t>
            </a:r>
          </a:p>
        </p:txBody>
      </p:sp>
    </p:spTree>
    <p:extLst>
      <p:ext uri="{BB962C8B-B14F-4D97-AF65-F5344CB8AC3E}">
        <p14:creationId xmlns:p14="http://schemas.microsoft.com/office/powerpoint/2010/main" val="2455044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7766039-9FD6-43CB-AA7D-4E8E702AE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000000"/>
                </a:solidFill>
              </a:rPr>
              <a:t>GIOCO 2: LO SPECCHIO</a:t>
            </a: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99D341D-991D-4580-B6B4-626160C7D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0" r="8434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F871DF-AC19-47A5-982D-6E5DD7B20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it-IT" sz="2000">
                <a:solidFill>
                  <a:srgbClr val="000000"/>
                </a:solidFill>
              </a:rPr>
              <a:t>LO SPECCHIO:  IN COPPIA UNO DI FRONTE ALL’ALTRO . UNO INIZIA A COMPIERE GESTI E L’ALTRO DOVRA’ RICOPIARLO COME UNO SPECCHIO. POI SI CAMBIANO I RUOLI. VARIANTE :UNO FA I GESTI E TUTTI LO RICOPIANO</a:t>
            </a:r>
          </a:p>
        </p:txBody>
      </p:sp>
    </p:spTree>
    <p:extLst>
      <p:ext uri="{BB962C8B-B14F-4D97-AF65-F5344CB8AC3E}">
        <p14:creationId xmlns:p14="http://schemas.microsoft.com/office/powerpoint/2010/main" val="1722076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941995E-9C7D-49A6-A3EE-E051CDE59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>
            <a:normAutofit/>
          </a:bodyPr>
          <a:lstStyle/>
          <a:p>
            <a:pPr algn="ctr"/>
            <a:r>
              <a:rPr lang="it-IT" sz="4000">
                <a:solidFill>
                  <a:srgbClr val="FFFFFF"/>
                </a:solidFill>
              </a:rPr>
              <a:t>GIOCO 3: CHI INDOVINA?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AC4A53-883B-4457-90F3-41C045E32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27419"/>
            <a:ext cx="5126896" cy="3227626"/>
          </a:xfrm>
        </p:spPr>
        <p:txBody>
          <a:bodyPr anchor="ctr">
            <a:normAutofit/>
          </a:bodyPr>
          <a:lstStyle/>
          <a:p>
            <a:r>
              <a:rPr lang="it-IT" sz="1900" dirty="0">
                <a:solidFill>
                  <a:srgbClr val="000000"/>
                </a:solidFill>
              </a:rPr>
              <a:t>CHI INDOVINA? IL GIOCO PUO’ ESSERE SVOLTO IN MODO ASINCORNO O SINCRONO, SE SIETE IN MODALITA’ SINCORONA CI SARA’ LA VOSTRA MAESTRA A DARE I COMPITI.</a:t>
            </a:r>
          </a:p>
          <a:p>
            <a:r>
              <a:rPr lang="it-IT" sz="1900" dirty="0">
                <a:solidFill>
                  <a:srgbClr val="000000"/>
                </a:solidFill>
              </a:rPr>
              <a:t>DIVISI IN SQUADRA A  VICENDA SI MIMA IL MUOVIMENTO DI UN ANIMALE CONCORDATO CON LA MAESTRA. L’ALTRA SQUADRA DEVE INDOVINARE DI CHE ANIMALE SI TRATTA . SE INDOVINA SI ASSEGNA UN PUNTO. </a:t>
            </a:r>
          </a:p>
        </p:txBody>
      </p:sp>
      <p:pic>
        <p:nvPicPr>
          <p:cNvPr id="4098" name="Picture 2" descr="Immagine che contiene scatola, cibo, disegnando, stanza&#10;&#10;Descrizione generata automaticamente">
            <a:extLst>
              <a:ext uri="{FF2B5EF4-FFF2-40B4-BE49-F238E27FC236}">
                <a16:creationId xmlns:a16="http://schemas.microsoft.com/office/drawing/2014/main" id="{6310AA8F-DFA1-452E-B66F-FE601491F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5666" y="2837712"/>
            <a:ext cx="4542117" cy="32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438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mmagine che contiene tavolo, cibo&#10;&#10;Descrizione generata automaticamente">
            <a:extLst>
              <a:ext uri="{FF2B5EF4-FFF2-40B4-BE49-F238E27FC236}">
                <a16:creationId xmlns:a16="http://schemas.microsoft.com/office/drawing/2014/main" id="{697FBA68-A4A4-4F6D-9DC4-1F297F407A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" b="7834"/>
          <a:stretch/>
        </p:blipFill>
        <p:spPr bwMode="auto">
          <a:xfrm>
            <a:off x="6083786" y="-168316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magine che contiene sedendo, tavolo, bianco, facciata&#10;&#10;Descrizione generata automaticamente">
            <a:extLst>
              <a:ext uri="{FF2B5EF4-FFF2-40B4-BE49-F238E27FC236}">
                <a16:creationId xmlns:a16="http://schemas.microsoft.com/office/drawing/2014/main" id="{8F8828CA-1A1B-4122-A983-DD7120384C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" r="211"/>
          <a:stretch/>
        </p:blipFill>
        <p:spPr bwMode="auto">
          <a:xfrm>
            <a:off x="6089904" y="2487166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74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773FDD4-99CC-4791-B8E6-A33E80DFE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it-IT" sz="4000">
                <a:solidFill>
                  <a:srgbClr val="000000"/>
                </a:solidFill>
              </a:rPr>
              <a:t>GIOCO 4: INVENTA IL BOWLING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4F8E46D-59F9-4F3D-97B7-AF7EFA55C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803637" cy="3788830"/>
          </a:xfrm>
        </p:spPr>
        <p:txBody>
          <a:bodyPr anchor="ctr">
            <a:normAutofit/>
          </a:bodyPr>
          <a:lstStyle/>
          <a:p>
            <a:r>
              <a:rPr lang="it-IT" sz="2000" dirty="0">
                <a:solidFill>
                  <a:srgbClr val="000000"/>
                </a:solidFill>
              </a:rPr>
              <a:t>IL BOWLING: SI PREPRARA CON DELLE SCATOLE DI SCARPE O ALTRO MATERIALE COME CORDONCINI, UNA PISTA DA BOWLING  PIU’ O MENO LUNGA, SI POSIZIONANO I BIRILLI ( BOTTIGLIE, LATTINE…). IN FILA E SI LANCIA LA PALLINA E CERCARE CON DI TIRARE GIU’ I BIRILLI!</a:t>
            </a:r>
          </a:p>
        </p:txBody>
      </p:sp>
    </p:spTree>
    <p:extLst>
      <p:ext uri="{BB962C8B-B14F-4D97-AF65-F5344CB8AC3E}">
        <p14:creationId xmlns:p14="http://schemas.microsoft.com/office/powerpoint/2010/main" val="1901326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>
            <a:extLst>
              <a:ext uri="{FF2B5EF4-FFF2-40B4-BE49-F238E27FC236}">
                <a16:creationId xmlns:a16="http://schemas.microsoft.com/office/drawing/2014/main" id="{93E2EE9F-66EA-4264-921D-B6702C526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386" y="864091"/>
            <a:ext cx="1988848" cy="148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8" name="AutoShape 2">
            <a:extLst>
              <a:ext uri="{FF2B5EF4-FFF2-40B4-BE49-F238E27FC236}">
                <a16:creationId xmlns:a16="http://schemas.microsoft.com/office/drawing/2014/main" id="{D7A79DDF-F75D-4A9B-B9E7-9149DCE04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902" y="131055"/>
            <a:ext cx="5291115" cy="849689"/>
          </a:xfrm>
          <a:prstGeom prst="wedgeRoundRectCallout">
            <a:avLst>
              <a:gd name="adj1" fmla="val -59356"/>
              <a:gd name="adj2" fmla="val 75528"/>
              <a:gd name="adj3" fmla="val 16667"/>
            </a:avLst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46" tIns="63226" rIns="81646" bIns="40823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it-IT" altLang="en-US" sz="254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Bravissimi!!</a:t>
            </a:r>
          </a:p>
        </p:txBody>
      </p:sp>
      <p:sp>
        <p:nvSpPr>
          <p:cNvPr id="9219" name="AutoShape 3">
            <a:extLst>
              <a:ext uri="{FF2B5EF4-FFF2-40B4-BE49-F238E27FC236}">
                <a16:creationId xmlns:a16="http://schemas.microsoft.com/office/drawing/2014/main" id="{865DE068-687C-4BD1-A44C-33C6F83E1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180" y="1568326"/>
            <a:ext cx="6726946" cy="1502077"/>
          </a:xfrm>
          <a:prstGeom prst="wedgeRoundRectCallout">
            <a:avLst>
              <a:gd name="adj1" fmla="val -51384"/>
              <a:gd name="adj2" fmla="val -68819"/>
              <a:gd name="adj3" fmla="val 16667"/>
            </a:avLst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46" tIns="60026" rIns="81646" bIns="40823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it-IT" altLang="en-US" sz="2177" b="1">
                <a:effectLst>
                  <a:outerShdw blurRad="38100" dist="38100" dir="2700000" algn="tl">
                    <a:srgbClr val="FFFFFF"/>
                  </a:outerShdw>
                </a:effectLst>
              </a:rPr>
              <a:t>Abbiamo finalmente completato la nostra lezione!!</a:t>
            </a:r>
          </a:p>
          <a:p>
            <a:pPr algn="ctr"/>
            <a:endParaRPr lang="it-IT" altLang="en-US" sz="1633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A31606A3-AD5C-4B8C-B205-80976A814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00" y="2416574"/>
            <a:ext cx="737357" cy="58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1" name="AutoShape 5">
            <a:extLst>
              <a:ext uri="{FF2B5EF4-FFF2-40B4-BE49-F238E27FC236}">
                <a16:creationId xmlns:a16="http://schemas.microsoft.com/office/drawing/2014/main" id="{2B59D5C6-7B46-422B-985A-57FE39931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07" y="3266264"/>
            <a:ext cx="6205611" cy="3004155"/>
          </a:xfrm>
          <a:prstGeom prst="roundRect">
            <a:avLst>
              <a:gd name="adj" fmla="val 46"/>
            </a:avLst>
          </a:prstGeom>
          <a:blipFill dpi="0" rotWithShape="0">
            <a:blip r:embed="rId7"/>
            <a:srcRect/>
            <a:tile tx="0" ty="0" sx="100000" sy="100000" flip="none" algn="tl"/>
          </a:blip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E48BC22-E086-421D-8497-7249F3C1A2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644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341</Words>
  <Application>Microsoft Office PowerPoint</Application>
  <PresentationFormat>Widescreen</PresentationFormat>
  <Paragraphs>29</Paragraphs>
  <Slides>8</Slides>
  <Notes>2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UKIJ Tughra</vt:lpstr>
      <vt:lpstr>Tema di Office</vt:lpstr>
      <vt:lpstr>Presentazione standard di PowerPoint</vt:lpstr>
      <vt:lpstr>Educazione Fisica a casa #iorestoacasa</vt:lpstr>
      <vt:lpstr>LA GIORNATA DEI GIOCHI </vt:lpstr>
      <vt:lpstr>GIOCO 1: IL SEMAFORO</vt:lpstr>
      <vt:lpstr>GIOCO 2: LO SPECCHIO</vt:lpstr>
      <vt:lpstr>GIOCO 3: CHI INDOVINA?</vt:lpstr>
      <vt:lpstr>GIOCO 4: INVENTA IL BOWLING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Educazione Fisica a casa #iorestoacasa</dc:title>
  <dc:creator>alessandro capasso</dc:creator>
  <cp:lastModifiedBy>alessandro capasso</cp:lastModifiedBy>
  <cp:revision>1</cp:revision>
  <dcterms:created xsi:type="dcterms:W3CDTF">2020-04-28T08:17:20Z</dcterms:created>
  <dcterms:modified xsi:type="dcterms:W3CDTF">2020-04-28T09:58:38Z</dcterms:modified>
</cp:coreProperties>
</file>